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60" r:id="rId4"/>
    <p:sldId id="259" r:id="rId5"/>
    <p:sldId id="258" r:id="rId6"/>
    <p:sldId id="261" r:id="rId7"/>
    <p:sldId id="299" r:id="rId8"/>
    <p:sldId id="268" r:id="rId9"/>
    <p:sldId id="277" r:id="rId10"/>
    <p:sldId id="266" r:id="rId11"/>
    <p:sldId id="300" r:id="rId12"/>
    <p:sldId id="302" r:id="rId13"/>
    <p:sldId id="303" r:id="rId14"/>
    <p:sldId id="262" r:id="rId15"/>
    <p:sldId id="304" r:id="rId16"/>
    <p:sldId id="306" r:id="rId17"/>
    <p:sldId id="305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DB5C4A"/>
    <a:srgbClr val="ECB5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647"/>
    <p:restoredTop sz="94690"/>
  </p:normalViewPr>
  <p:slideViewPr>
    <p:cSldViewPr snapToGrid="0" snapToObjects="1">
      <p:cViewPr>
        <p:scale>
          <a:sx n="100" d="100"/>
          <a:sy n="100" d="100"/>
        </p:scale>
        <p:origin x="1018" y="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69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tiff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>
    <p:circl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>
    <p:circl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>
    <p:circl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>
    <p:circl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>
    <p:circl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>
    <p:circl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>
    <p:circl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>
    <p:circl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>
    <p:circl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>
    <p:circl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>
    <p:circl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642C0-3D92-0247-A287-949244A8212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65B6C-CAB1-A14D-B9DE-66BE1DD2E7B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circl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4.png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5.png"/><Relationship Id="rId1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image" Target="../media/image11.png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png"/><Relationship Id="rId3" Type="http://schemas.openxmlformats.org/officeDocument/2006/relationships/image" Target="../media/image10.tiff"/><Relationship Id="rId2" Type="http://schemas.openxmlformats.org/officeDocument/2006/relationships/image" Target="../media/image5.png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6.xml"/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image" Target="../media/image14.png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23.xml"/><Relationship Id="rId15" Type="http://schemas.openxmlformats.org/officeDocument/2006/relationships/tags" Target="../tags/tag22.xml"/><Relationship Id="rId14" Type="http://schemas.openxmlformats.org/officeDocument/2006/relationships/tags" Target="../tags/tag21.xml"/><Relationship Id="rId13" Type="http://schemas.openxmlformats.org/officeDocument/2006/relationships/tags" Target="../tags/tag20.xml"/><Relationship Id="rId12" Type="http://schemas.openxmlformats.org/officeDocument/2006/relationships/tags" Target="../tags/tag19.xml"/><Relationship Id="rId11" Type="http://schemas.openxmlformats.org/officeDocument/2006/relationships/tags" Target="../tags/tag18.xml"/><Relationship Id="rId10" Type="http://schemas.openxmlformats.org/officeDocument/2006/relationships/tags" Target="../tags/tag17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image" Target="../media/image13.tiff"/><Relationship Id="rId28" Type="http://schemas.openxmlformats.org/officeDocument/2006/relationships/slideLayout" Target="../slideLayouts/slideLayout2.xml"/><Relationship Id="rId27" Type="http://schemas.openxmlformats.org/officeDocument/2006/relationships/image" Target="../media/image15.png"/><Relationship Id="rId26" Type="http://schemas.openxmlformats.org/officeDocument/2006/relationships/tags" Target="../tags/tag46.xml"/><Relationship Id="rId25" Type="http://schemas.openxmlformats.org/officeDocument/2006/relationships/tags" Target="../tags/tag45.xml"/><Relationship Id="rId24" Type="http://schemas.openxmlformats.org/officeDocument/2006/relationships/tags" Target="../tags/tag44.xml"/><Relationship Id="rId23" Type="http://schemas.openxmlformats.org/officeDocument/2006/relationships/tags" Target="../tags/tag43.xml"/><Relationship Id="rId22" Type="http://schemas.openxmlformats.org/officeDocument/2006/relationships/tags" Target="../tags/tag42.xml"/><Relationship Id="rId21" Type="http://schemas.openxmlformats.org/officeDocument/2006/relationships/tags" Target="../tags/tag41.xml"/><Relationship Id="rId20" Type="http://schemas.openxmlformats.org/officeDocument/2006/relationships/tags" Target="../tags/tag40.xml"/><Relationship Id="rId2" Type="http://schemas.openxmlformats.org/officeDocument/2006/relationships/image" Target="../media/image10.tiff"/><Relationship Id="rId19" Type="http://schemas.openxmlformats.org/officeDocument/2006/relationships/tags" Target="../tags/tag39.xml"/><Relationship Id="rId18" Type="http://schemas.openxmlformats.org/officeDocument/2006/relationships/tags" Target="../tags/tag38.xml"/><Relationship Id="rId17" Type="http://schemas.openxmlformats.org/officeDocument/2006/relationships/tags" Target="../tags/tag37.xml"/><Relationship Id="rId16" Type="http://schemas.openxmlformats.org/officeDocument/2006/relationships/tags" Target="../tags/tag36.xml"/><Relationship Id="rId15" Type="http://schemas.openxmlformats.org/officeDocument/2006/relationships/tags" Target="../tags/tag35.xml"/><Relationship Id="rId14" Type="http://schemas.openxmlformats.org/officeDocument/2006/relationships/tags" Target="../tags/tag34.xml"/><Relationship Id="rId13" Type="http://schemas.openxmlformats.org/officeDocument/2006/relationships/tags" Target="../tags/tag33.xml"/><Relationship Id="rId12" Type="http://schemas.openxmlformats.org/officeDocument/2006/relationships/tags" Target="../tags/tag32.xml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image" Target="../media/image13.tiff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59.xml"/><Relationship Id="rId15" Type="http://schemas.openxmlformats.org/officeDocument/2006/relationships/image" Target="../media/image16.png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tags" Target="../tags/tag55.xml"/><Relationship Id="rId10" Type="http://schemas.openxmlformats.org/officeDocument/2006/relationships/tags" Target="../tags/tag54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788"/>
          <a:stretch>
            <a:fillRect/>
          </a:stretch>
        </p:blipFill>
        <p:spPr>
          <a:xfrm>
            <a:off x="4985639" y="81866"/>
            <a:ext cx="2520696" cy="15933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301079" y="4393002"/>
            <a:ext cx="4526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华文行楷" panose="02010800040101010101" pitchFamily="2" charset="-122"/>
                <a:ea typeface="华文行楷" panose="02010800040101010101" pitchFamily="2" charset="-122"/>
              </a:rPr>
              <a:t>演讲人</a:t>
            </a:r>
            <a:r>
              <a:rPr kumimoji="1"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:</a:t>
            </a:r>
            <a:r>
              <a:rPr kumimoji="1" lang="zh-CN" altLang="en-US" dirty="0">
                <a:latin typeface="华文行楷" panose="02010800040101010101" pitchFamily="2" charset="-122"/>
                <a:ea typeface="华文行楷" panose="02010800040101010101" pitchFamily="2" charset="-122"/>
              </a:rPr>
              <a:t>余景成，石芳瑜，曹筱可，</a:t>
            </a:r>
            <a:r>
              <a:rPr kumimoji="1" lang="zh-CN" altLang="en-US" dirty="0">
                <a:latin typeface="华文行楷" panose="02010800040101010101" pitchFamily="2" charset="-122"/>
                <a:ea typeface="华文行楷" panose="02010800040101010101" pitchFamily="2" charset="-122"/>
              </a:rPr>
              <a:t>杨和鹭</a:t>
            </a:r>
            <a:endParaRPr kumimoji="1" lang="zh-CN" altLang="en-US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735554" y="1856770"/>
            <a:ext cx="556133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800" dirty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2023</a:t>
            </a:r>
            <a:r>
              <a:rPr kumimoji="1" lang="zh-CN" altLang="en-US" sz="4800" dirty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级研究生</a:t>
            </a:r>
            <a:r>
              <a:rPr kumimoji="1" lang="zh-CN" altLang="en-US" sz="4800" dirty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党支部</a:t>
            </a:r>
            <a:endParaRPr kumimoji="1" lang="zh-CN" altLang="en-US" sz="4800" dirty="0">
              <a:solidFill>
                <a:srgbClr val="FF00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102860" y="3062605"/>
            <a:ext cx="2827020" cy="1014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1" dirty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思源宋体 CN" panose="02020400000000000000" pitchFamily="18" charset="-122"/>
              </a:rPr>
              <a:t>学习日</a:t>
            </a:r>
            <a:endParaRPr kumimoji="1" lang="zh-CN" altLang="en-US" sz="6000" b="1" dirty="0">
              <a:solidFill>
                <a:srgbClr val="FF0000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思源宋体 CN" panose="02020400000000000000" pitchFamily="18" charset="-122"/>
            </a:endParaRPr>
          </a:p>
        </p:txBody>
      </p:sp>
    </p:spTree>
  </p:cSld>
  <p:clrMapOvr>
    <a:masterClrMapping/>
  </p:clrMapOvr>
  <p:transition>
    <p:circl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70" y="5603359"/>
            <a:ext cx="12214557" cy="1317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矩形 45"/>
          <p:cNvSpPr/>
          <p:nvPr/>
        </p:nvSpPr>
        <p:spPr>
          <a:xfrm>
            <a:off x="650199" y="1233890"/>
            <a:ext cx="4758396" cy="2652382"/>
          </a:xfrm>
          <a:prstGeom prst="rect">
            <a:avLst/>
          </a:prstGeom>
          <a:solidFill>
            <a:schemeClr val="accent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6043816" y="4002662"/>
            <a:ext cx="5562852" cy="2652382"/>
          </a:xfrm>
          <a:prstGeom prst="rect">
            <a:avLst/>
          </a:prstGeom>
          <a:solidFill>
            <a:schemeClr val="accent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217468" y="258094"/>
            <a:ext cx="4913018" cy="851284"/>
            <a:chOff x="217468" y="258094"/>
            <a:chExt cx="4913018" cy="851284"/>
          </a:xfrm>
        </p:grpSpPr>
        <p:sp>
          <p:nvSpPr>
            <p:cNvPr id="5" name="标题 1"/>
            <p:cNvSpPr txBox="1"/>
            <p:nvPr/>
          </p:nvSpPr>
          <p:spPr>
            <a:xfrm>
              <a:off x="946478" y="297103"/>
              <a:ext cx="4184008" cy="498027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defRPr/>
              </a:pPr>
              <a:r>
                <a:rPr lang="en-US" altLang="zh-CN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3</a:t>
              </a:r>
              <a:r>
                <a:rPr lang="zh-CN" altLang="en-US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、</a:t>
              </a:r>
              <a:r>
                <a:rPr lang="zh-CN" altLang="en-US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会议精神</a:t>
              </a:r>
              <a:endPara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17468" y="258094"/>
              <a:ext cx="717070" cy="717070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50199" y="516820"/>
              <a:ext cx="592558" cy="592558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52000">
                  <a:srgbClr val="D94B00"/>
                </a:gs>
                <a:gs pos="100000">
                  <a:srgbClr val="FFC000"/>
                </a:gs>
              </a:gsLst>
              <a:lin ang="16200000" scaled="1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gradFill>
                  <a:gsLst>
                    <a:gs pos="0">
                      <a:srgbClr val="66CCFF"/>
                    </a:gs>
                    <a:gs pos="52000">
                      <a:schemeClr val="bg1"/>
                    </a:gs>
                    <a:gs pos="100000">
                      <a:srgbClr val="0070C0"/>
                    </a:gs>
                  </a:gsLst>
                  <a:lin ang="0" scaled="1"/>
                </a:gradFill>
              </a:endParaRPr>
            </a:p>
          </p:txBody>
        </p:sp>
      </p:grpSp>
      <p:sp>
        <p:nvSpPr>
          <p:cNvPr id="34" name="矩形 33"/>
          <p:cNvSpPr/>
          <p:nvPr/>
        </p:nvSpPr>
        <p:spPr>
          <a:xfrm>
            <a:off x="2218325" y="3948554"/>
            <a:ext cx="2983260" cy="2386081"/>
          </a:xfrm>
          <a:prstGeom prst="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506096" y="1233795"/>
            <a:ext cx="2920583" cy="2501474"/>
          </a:xfrm>
          <a:prstGeom prst="rect">
            <a:avLst/>
          </a:prstGeom>
          <a:blipFill dpi="0" rotWithShape="1">
            <a:blip r:embed="rId3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Content Placeholder 2"/>
          <p:cNvSpPr txBox="1"/>
          <p:nvPr/>
        </p:nvSpPr>
        <p:spPr>
          <a:xfrm>
            <a:off x="1104265" y="1360805"/>
            <a:ext cx="4097020" cy="4305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希望侨胞积极</a:t>
            </a: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推动国家统一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：</a:t>
            </a:r>
            <a:endParaRPr lang="en-US" sz="28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3" name="Content Placeholder 2"/>
          <p:cNvSpPr txBox="1"/>
          <p:nvPr/>
        </p:nvSpPr>
        <p:spPr>
          <a:xfrm>
            <a:off x="6325235" y="4065905"/>
            <a:ext cx="4550410" cy="4305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希望</a:t>
            </a:r>
            <a:r>
              <a:rPr lang="zh-CN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侨胞推动国内外</a:t>
            </a:r>
            <a:r>
              <a:rPr lang="zh-CN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交流：</a:t>
            </a:r>
            <a:endParaRPr lang="en-US" sz="2800" b="1" dirty="0">
              <a:solidFill>
                <a:schemeClr val="tx1">
                  <a:lumMod val="95000"/>
                  <a:lumOff val="5000"/>
                </a:schemeClr>
              </a:solidFill>
              <a:sym typeface="Arial" panose="020B0604020202020204" pitchFamily="34" charset="0"/>
            </a:endParaRPr>
          </a:p>
        </p:txBody>
      </p:sp>
      <p:sp>
        <p:nvSpPr>
          <p:cNvPr id="44" name="Content Placeholder 2"/>
          <p:cNvSpPr txBox="1"/>
          <p:nvPr/>
        </p:nvSpPr>
        <p:spPr>
          <a:xfrm>
            <a:off x="6152216" y="4657186"/>
            <a:ext cx="5148193" cy="153860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indent="457200" algn="l"/>
            <a:r>
              <a:rPr lang="zh-CN" altLang="en-US" sz="20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会议</a:t>
            </a:r>
            <a:r>
              <a:rPr lang="zh-CN" altLang="en-US" sz="2000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表示：希望广大侨胞传承好中华文化的精神基因，共同担负起弘扬中华优秀传统文化、建设中华民族现代文明的历史责任，积极推动中外文明交流互鉴，讲好中国故事、传播中国声音，增进中外民众的相互了解和理解。</a:t>
            </a:r>
            <a:endParaRPr lang="zh-CN" altLang="en-US" sz="2000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50622" y="0"/>
            <a:ext cx="4365898" cy="2959108"/>
          </a:xfrm>
          <a:prstGeom prst="rect">
            <a:avLst/>
          </a:prstGeom>
        </p:spPr>
      </p:pic>
      <p:pic>
        <p:nvPicPr>
          <p:cNvPr id="18" name="Picture 13" descr="C:\Users\PC\Desktop\zqq\201513_0000_-----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5383311"/>
            <a:ext cx="3554632" cy="1529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876300" y="1791335"/>
            <a:ext cx="40640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dirty="0"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+mn-ea"/>
              </a:rPr>
              <a:t>希望广大归侨侨眷和海外侨胞把握历史大势、坚守民族大义，发展壮大爱国爱港爱澳力量，为推进“一国两制”事业，促进香港、澳门更好融入国家发展大局，保持香港、澳门长期繁荣稳定多作贡献。解决台湾问题、实现祖国完全统一。</a:t>
            </a:r>
            <a:endParaRPr lang="zh-CN" altLang="en-US" dirty="0"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endParaRPr lang="zh-CN" altLang="en-US"/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7" grpId="0"/>
      <p:bldP spid="43" grpId="0"/>
      <p:bldP spid="4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5765263" y="-43350"/>
            <a:ext cx="6428714" cy="69086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3" descr="C:\Users\PC\Desktop\zqq\201513_0000_-----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379" y="4893434"/>
            <a:ext cx="4565657" cy="1964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Box 3"/>
          <p:cNvSpPr>
            <a:spLocks noChangeArrowheads="1"/>
          </p:cNvSpPr>
          <p:nvPr/>
        </p:nvSpPr>
        <p:spPr bwMode="auto">
          <a:xfrm>
            <a:off x="1339566" y="3265473"/>
            <a:ext cx="4754880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zh-CN" altLang="en-US" sz="6000" b="1" dirty="0">
                <a:gradFill flip="none" rotWithShape="1">
                  <a:gsLst>
                    <a:gs pos="0">
                      <a:srgbClr val="C00000"/>
                    </a:gs>
                    <a:gs pos="100000">
                      <a:srgbClr val="0070C0"/>
                    </a:gs>
                  </a:gsLst>
                  <a:lin ang="810000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分享</a:t>
            </a:r>
            <a:r>
              <a:rPr lang="zh-CN" altLang="en-US" sz="6000" b="1" dirty="0">
                <a:gradFill flip="none" rotWithShape="1">
                  <a:gsLst>
                    <a:gs pos="0">
                      <a:srgbClr val="C00000"/>
                    </a:gs>
                    <a:gs pos="100000">
                      <a:srgbClr val="0070C0"/>
                    </a:gs>
                  </a:gsLst>
                  <a:lin ang="810000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学习心得</a:t>
            </a:r>
            <a:endParaRPr lang="zh-CN" altLang="en-US" sz="6000" b="1" dirty="0">
              <a:gradFill flip="none" rotWithShape="1">
                <a:gsLst>
                  <a:gs pos="0">
                    <a:srgbClr val="C00000"/>
                  </a:gs>
                  <a:gs pos="100000">
                    <a:srgbClr val="0070C0"/>
                  </a:gs>
                </a:gsLst>
                <a:lin ang="8100000" scaled="1"/>
                <a:tileRect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Text Box 3"/>
          <p:cNvSpPr>
            <a:spLocks noChangeArrowheads="1"/>
          </p:cNvSpPr>
          <p:nvPr/>
        </p:nvSpPr>
        <p:spPr bwMode="auto">
          <a:xfrm>
            <a:off x="136062" y="1281478"/>
            <a:ext cx="2301240" cy="2399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en-US" sz="15000" dirty="0">
                <a:gradFill flip="none" rotWithShape="1">
                  <a:gsLst>
                    <a:gs pos="0">
                      <a:srgbClr val="C00000"/>
                    </a:gs>
                    <a:gs pos="100000">
                      <a:srgbClr val="0070C0"/>
                    </a:gs>
                  </a:gsLst>
                  <a:lin ang="540000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sz="15000" b="1" dirty="0">
              <a:gradFill flip="none" rotWithShape="1">
                <a:gsLst>
                  <a:gs pos="0">
                    <a:srgbClr val="C00000"/>
                  </a:gs>
                  <a:gs pos="100000">
                    <a:srgbClr val="0070C0"/>
                  </a:gs>
                </a:gsLst>
                <a:lin ang="5400000" scaled="1"/>
                <a:tileRect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直接连接符 11"/>
          <p:cNvSpPr>
            <a:spLocks noChangeShapeType="1"/>
          </p:cNvSpPr>
          <p:nvPr/>
        </p:nvSpPr>
        <p:spPr bwMode="auto">
          <a:xfrm>
            <a:off x="2341610" y="2102890"/>
            <a:ext cx="366446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20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16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5765263" y="-43350"/>
            <a:ext cx="6428714" cy="69086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3" descr="C:\Users\PC\Desktop\zqq\201513_0000_-----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379" y="4893434"/>
            <a:ext cx="4565657" cy="1964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Box 3"/>
          <p:cNvSpPr>
            <a:spLocks noChangeArrowheads="1"/>
          </p:cNvSpPr>
          <p:nvPr/>
        </p:nvSpPr>
        <p:spPr bwMode="auto">
          <a:xfrm>
            <a:off x="1339566" y="3265473"/>
            <a:ext cx="3230880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zh-CN" altLang="en-US" sz="6000" b="1" dirty="0">
                <a:gradFill flip="none" rotWithShape="1">
                  <a:gsLst>
                    <a:gs pos="0">
                      <a:srgbClr val="C00000"/>
                    </a:gs>
                    <a:gs pos="100000">
                      <a:srgbClr val="0070C0"/>
                    </a:gs>
                  </a:gsLst>
                  <a:lin ang="810000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理论学习</a:t>
            </a:r>
            <a:endParaRPr lang="zh-CN" altLang="en-US" sz="6000" b="1" dirty="0">
              <a:gradFill flip="none" rotWithShape="1">
                <a:gsLst>
                  <a:gs pos="0">
                    <a:srgbClr val="C00000"/>
                  </a:gs>
                  <a:gs pos="100000">
                    <a:srgbClr val="0070C0"/>
                  </a:gs>
                </a:gsLst>
                <a:lin ang="8100000" scaled="1"/>
                <a:tileRect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Text Box 3"/>
          <p:cNvSpPr>
            <a:spLocks noChangeArrowheads="1"/>
          </p:cNvSpPr>
          <p:nvPr/>
        </p:nvSpPr>
        <p:spPr bwMode="auto">
          <a:xfrm>
            <a:off x="136062" y="1281478"/>
            <a:ext cx="2301240" cy="2399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en-US" sz="15000" dirty="0">
                <a:gradFill flip="none" rotWithShape="1">
                  <a:gsLst>
                    <a:gs pos="0">
                      <a:srgbClr val="C00000"/>
                    </a:gs>
                    <a:gs pos="100000">
                      <a:srgbClr val="0070C0"/>
                    </a:gs>
                  </a:gsLst>
                  <a:lin ang="540000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sz="15000" b="1" dirty="0">
              <a:gradFill flip="none" rotWithShape="1">
                <a:gsLst>
                  <a:gs pos="0">
                    <a:srgbClr val="C00000"/>
                  </a:gs>
                  <a:gs pos="100000">
                    <a:srgbClr val="0070C0"/>
                  </a:gs>
                </a:gsLst>
                <a:lin ang="5400000" scaled="1"/>
                <a:tileRect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直接连接符 11"/>
          <p:cNvSpPr>
            <a:spLocks noChangeShapeType="1"/>
          </p:cNvSpPr>
          <p:nvPr/>
        </p:nvSpPr>
        <p:spPr bwMode="auto">
          <a:xfrm>
            <a:off x="2341610" y="2102890"/>
            <a:ext cx="366446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20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799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16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70" y="5603359"/>
            <a:ext cx="12214557" cy="1317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3" descr="C:\Users\PC\Desktop\zqq\201513_0000_-----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0209" y="5117003"/>
            <a:ext cx="4061791" cy="1747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66583" y="109125"/>
            <a:ext cx="121920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 kern="500" spc="-300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一、习近平总书记在全国归侨侨眷代表大会的重要讲话精神</a:t>
            </a:r>
            <a:endParaRPr lang="zh-CN" altLang="en-US" sz="4400" kern="500" spc="-300" dirty="0">
              <a:solidFill>
                <a:srgbClr val="C000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734060" y="1844040"/>
            <a:ext cx="10469880" cy="3602990"/>
          </a:xfrm>
          <a:prstGeom prst="rect">
            <a:avLst/>
          </a:prstGeom>
          <a:solidFill>
            <a:schemeClr val="accent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indent="457200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习近平总书记指出，中国的改革开放，中国的发展建设跟我们有这么一大批心系桑梓、心系祖国的华侨是分不开的。随着时代发展，越来越多海外侨胞在住在国落地生根、繁衍生息。希望广大侨胞发扬心系桑梓、心系祖国的优良传统，将个人事业发展同祖国发展紧密结合起来，自强不息、艰苦创业，在祖国社会主义现代化建设中拓展事业发展的更大空间。希望广大侨胞遵守住在国法律、尊重当地习俗，主动融入和回馈当地社会，积极为住在国同中国各领域交流合作牵线搭桥，更好实现自身发展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2" name="五边形 51"/>
          <p:cNvSpPr/>
          <p:nvPr>
            <p:custDataLst>
              <p:tags r:id="rId5"/>
            </p:custDataLst>
          </p:nvPr>
        </p:nvSpPr>
        <p:spPr>
          <a:xfrm>
            <a:off x="0" y="1066800"/>
            <a:ext cx="4089400" cy="718820"/>
          </a:xfrm>
          <a:prstGeom prst="homePlate">
            <a:avLst/>
          </a:prstGeom>
          <a:gradFill flip="none" rotWithShape="1">
            <a:gsLst>
              <a:gs pos="0">
                <a:srgbClr val="C00000"/>
              </a:gs>
              <a:gs pos="52000">
                <a:srgbClr val="D94B00"/>
              </a:gs>
              <a:gs pos="100000">
                <a:srgbClr val="FFC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习近平对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全体海外侨胞的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寄语：</a:t>
            </a:r>
            <a:endParaRPr lang="zh-CN" altLang="en-US" sz="22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70" y="5603359"/>
            <a:ext cx="12214557" cy="1317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3" descr="C:\Users\PC\Desktop\zqq\201513_0000_-----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0209" y="5117003"/>
            <a:ext cx="4061791" cy="1747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66583" y="109125"/>
            <a:ext cx="121920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 kern="500" spc="-300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一、习近平总书记在全国归侨侨眷代表大会的重要讲话精神</a:t>
            </a:r>
            <a:endParaRPr lang="zh-CN" altLang="en-US" sz="4400" kern="500" spc="-300" dirty="0">
              <a:solidFill>
                <a:srgbClr val="C000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734060" y="1844040"/>
            <a:ext cx="10469880" cy="3602990"/>
          </a:xfrm>
          <a:prstGeom prst="rect">
            <a:avLst/>
          </a:prstGeom>
          <a:solidFill>
            <a:schemeClr val="accent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indent="457200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习主席希望广大归侨侨眷和海外侨胞发挥独特优势、紧跟时代步伐，在助力构建新发展格局、推动高质量发展中展现更大作为。习近平总书记指出，加快构建新发展格局、推动高质量发展，是中国式现代化的必由之路。广大归侨侨眷和海外侨胞既是中国式现代化的推动者，也是受益者。希望广大侨胞顺应祖国发展大势，发挥好资金、技术、人才、信息、管理等方面的优势，发挥好融通内外、熟悉国际规则等优势，在实现高水平科技自立自强、建设现代化产业体系、推进乡村振兴、促进区域协调发展、推进共同富裕、推动绿色低碳发展等社会主义现代化建设实践中大显身手，共建“一带一路”中发挥更大作用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2" name="五边形 51"/>
          <p:cNvSpPr/>
          <p:nvPr>
            <p:custDataLst>
              <p:tags r:id="rId5"/>
            </p:custDataLst>
          </p:nvPr>
        </p:nvSpPr>
        <p:spPr>
          <a:xfrm>
            <a:off x="0" y="1066800"/>
            <a:ext cx="4089400" cy="718820"/>
          </a:xfrm>
          <a:prstGeom prst="homePlate">
            <a:avLst/>
          </a:prstGeom>
          <a:gradFill flip="none" rotWithShape="1">
            <a:gsLst>
              <a:gs pos="0">
                <a:srgbClr val="C00000"/>
              </a:gs>
              <a:gs pos="52000">
                <a:srgbClr val="D94B00"/>
              </a:gs>
              <a:gs pos="100000">
                <a:srgbClr val="FFC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习近平对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全体海外侨胞的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寄语：</a:t>
            </a:r>
            <a:endParaRPr lang="zh-CN" altLang="en-US" sz="22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70" y="5603359"/>
            <a:ext cx="12214557" cy="1317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3" descr="C:\Users\PC\Desktop\zqq\201513_0000_-----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0209" y="5117003"/>
            <a:ext cx="4061791" cy="1747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66583" y="109125"/>
            <a:ext cx="12192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 kern="500" spc="-300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二、会议</a:t>
            </a:r>
            <a:r>
              <a:rPr lang="zh-CN" altLang="en-US" sz="4400" kern="500" spc="-300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精神总结</a:t>
            </a:r>
            <a:endParaRPr lang="zh-CN" altLang="en-US" sz="4400" kern="500" spc="-300" dirty="0">
              <a:solidFill>
                <a:srgbClr val="C000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734060" y="1844040"/>
            <a:ext cx="10469880" cy="3279775"/>
          </a:xfrm>
          <a:prstGeom prst="rect">
            <a:avLst/>
          </a:prstGeom>
          <a:solidFill>
            <a:schemeClr val="accent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indent="457200">
              <a:lnSpc>
                <a:spcPct val="150000"/>
              </a:lnSpc>
            </a:pPr>
            <a:endParaRPr lang="zh-CN" altLang="zh-CN" sz="2000" dirty="0">
              <a:solidFill>
                <a:schemeClr val="tx1"/>
              </a:solidFill>
              <a:latin typeface="华光行楷_CNKI" panose="02000500000000000000" pitchFamily="2" charset="-122"/>
              <a:ea typeface="华光行楷_CNKI" panose="02000500000000000000" pitchFamily="2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endParaRPr lang="zh-CN" altLang="zh-CN" sz="2000" dirty="0">
              <a:solidFill>
                <a:schemeClr val="tx1"/>
              </a:solidFill>
              <a:latin typeface="华光行楷_CNKI" panose="02000500000000000000" pitchFamily="2" charset="-122"/>
              <a:ea typeface="华光行楷_CNKI" panose="02000500000000000000" pitchFamily="2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这次会议从新时代新党和国家事业发展全局的战略高度，深刻阐述了党对华侨侨胞的殷切期盼，希望华侨</a:t>
            </a:r>
            <a:r>
              <a:rPr lang="zh-CN" altLang="zh-CN" sz="2000" dirty="0">
                <a:solidFill>
                  <a:schemeClr val="tx1"/>
                </a:solidFill>
                <a:latin typeface="黑体" panose="02010609060101010101" pitchFamily="2" charset="-122"/>
                <a:ea typeface="黑体" panose="02010609060101010101" pitchFamily="2" charset="-122"/>
                <a:sym typeface="+mn-ea"/>
              </a:rPr>
              <a:t>侨胞能够充分发挥自身的作用，推动中国与其他国家的沟通，并且积极维护祖国的统一与完整。我们要认真学习领会习近平新时代中国特色社会主义思想，不折不扣抓好贯彻落实。要全面加强理论武装，坚持不懈用习近平新时代中国特色社会主义思想凝心铸魂</a:t>
            </a:r>
            <a:r>
              <a:rPr lang="zh-CN" altLang="zh-CN" sz="2000" dirty="0">
                <a:solidFill>
                  <a:schemeClr val="tx1"/>
                </a:solidFill>
                <a:latin typeface="华光行楷_CNKI" panose="02000500000000000000" pitchFamily="2" charset="-122"/>
                <a:ea typeface="华光行楷_CNKI" panose="02000500000000000000" pitchFamily="2" charset="-122"/>
                <a:sym typeface="+mn-ea"/>
              </a:rPr>
              <a:t>。</a:t>
            </a:r>
            <a:endParaRPr lang="zh-CN" altLang="zh-CN" sz="2000" dirty="0">
              <a:solidFill>
                <a:schemeClr val="tx1"/>
              </a:solidFill>
              <a:latin typeface="华光行楷_CNKI" panose="02000500000000000000" pitchFamily="2" charset="-122"/>
              <a:ea typeface="华光行楷_CNKI" panose="02000500000000000000" pitchFamily="2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endParaRPr lang="zh-CN" altLang="zh-CN" sz="2000" dirty="0">
              <a:solidFill>
                <a:schemeClr val="tx1"/>
              </a:solidFill>
              <a:latin typeface="华光行楷_CNKI" panose="02000500000000000000" pitchFamily="2" charset="-122"/>
              <a:ea typeface="华光行楷_CNKI" panose="02000500000000000000" pitchFamily="2" charset="-122"/>
              <a:cs typeface="微软雅黑" panose="020B0503020204020204" pitchFamily="34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endParaRPr lang="zh-CN" altLang="zh-CN" sz="2000" dirty="0">
              <a:solidFill>
                <a:schemeClr val="tx1"/>
              </a:solidFill>
              <a:latin typeface="华光行楷_CNKI" panose="02000500000000000000" pitchFamily="2" charset="-122"/>
              <a:ea typeface="华光行楷_CNKI" panose="02000500000000000000" pitchFamily="2" charset="-122"/>
              <a:cs typeface="微软雅黑" panose="020B0503020204020204" pitchFamily="34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endParaRPr lang="zh-CN" altLang="zh-CN" sz="2000" dirty="0">
              <a:solidFill>
                <a:schemeClr val="tx1"/>
              </a:solidFill>
              <a:latin typeface="华光行楷_CNKI" panose="02000500000000000000" pitchFamily="2" charset="-122"/>
              <a:ea typeface="华光行楷_CNKI" panose="02000500000000000000" pitchFamily="2" charset="-122"/>
              <a:cs typeface="微软雅黑" panose="020B0503020204020204" pitchFamily="34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endParaRPr lang="zh-CN" altLang="zh-CN" sz="2000" dirty="0">
              <a:solidFill>
                <a:schemeClr val="tx1"/>
              </a:solidFill>
              <a:latin typeface="华光行楷_CNKI" panose="02000500000000000000" pitchFamily="2" charset="-122"/>
              <a:ea typeface="华光行楷_CNKI" panose="02000500000000000000" pitchFamily="2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2" name="五边形 51"/>
          <p:cNvSpPr/>
          <p:nvPr>
            <p:custDataLst>
              <p:tags r:id="rId5"/>
            </p:custDataLst>
          </p:nvPr>
        </p:nvSpPr>
        <p:spPr>
          <a:xfrm>
            <a:off x="0" y="1066800"/>
            <a:ext cx="4089400" cy="718820"/>
          </a:xfrm>
          <a:prstGeom prst="homePlate">
            <a:avLst/>
          </a:prstGeom>
          <a:gradFill flip="none" rotWithShape="1">
            <a:gsLst>
              <a:gs pos="0">
                <a:srgbClr val="C00000"/>
              </a:gs>
              <a:gs pos="52000">
                <a:srgbClr val="D94B00"/>
              </a:gs>
              <a:gs pos="100000">
                <a:srgbClr val="FFC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会议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总结：</a:t>
            </a:r>
            <a:endParaRPr lang="zh-CN" altLang="en-US" sz="22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45240" y="1630993"/>
            <a:ext cx="3559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6600" b="1" dirty="0">
                <a:gradFill flip="none" rotWithShape="1">
                  <a:gsLst>
                    <a:gs pos="0">
                      <a:srgbClr val="C00000"/>
                    </a:gs>
                    <a:gs pos="50000">
                      <a:srgbClr val="FF0000"/>
                    </a:gs>
                    <a:gs pos="100000">
                      <a:srgbClr val="ECB54D"/>
                    </a:gs>
                  </a:gsLst>
                  <a:lin ang="5400000" scaled="1"/>
                  <a:tileRect/>
                </a:gradFill>
                <a:effectLst>
                  <a:glow rad="127000">
                    <a:schemeClr val="bg1"/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感谢观看</a:t>
            </a:r>
            <a:endParaRPr kumimoji="1" lang="zh-CN" altLang="en-US" sz="6600" b="1" dirty="0">
              <a:gradFill flip="none" rotWithShape="1">
                <a:gsLst>
                  <a:gs pos="0">
                    <a:srgbClr val="C00000"/>
                  </a:gs>
                  <a:gs pos="50000">
                    <a:srgbClr val="FF0000"/>
                  </a:gs>
                  <a:gs pos="100000">
                    <a:srgbClr val="ECB54D"/>
                  </a:gs>
                </a:gsLst>
                <a:lin ang="5400000" scaled="1"/>
                <a:tileRect/>
              </a:gradFill>
              <a:effectLst>
                <a:glow rad="127000">
                  <a:schemeClr val="bg1"/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6" name="直线连接符 5"/>
          <p:cNvCxnSpPr/>
          <p:nvPr/>
        </p:nvCxnSpPr>
        <p:spPr>
          <a:xfrm>
            <a:off x="4332764" y="2961861"/>
            <a:ext cx="3184553" cy="0"/>
          </a:xfrm>
          <a:prstGeom prst="line">
            <a:avLst/>
          </a:prstGeom>
          <a:ln w="38100">
            <a:solidFill>
              <a:srgbClr val="DB5C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52557" y="3184734"/>
            <a:ext cx="39703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C0000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Thank you for watching</a:t>
            </a:r>
            <a:endParaRPr kumimoji="1" lang="zh-CN" altLang="en-US" sz="2400" dirty="0">
              <a:solidFill>
                <a:srgbClr val="C00000"/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7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1"/>
          <a:srcRect b="6809"/>
          <a:stretch>
            <a:fillRect/>
          </a:stretch>
        </p:blipFill>
        <p:spPr>
          <a:xfrm>
            <a:off x="12707781" y="258094"/>
            <a:ext cx="3393740" cy="291509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70" y="5883623"/>
            <a:ext cx="12214557" cy="1036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261620" y="2891726"/>
            <a:ext cx="6096000" cy="30469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起来  饥寒交迫的奴隶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起来  全世界受苦的人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满腔的热血已经沸腾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要为真理而斗争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旧世界打个落花流水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奴隶们起来  起来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5871845" y="1232535"/>
            <a:ext cx="6192520" cy="4651375"/>
          </a:xfrm>
          <a:prstGeom prst="rect">
            <a:avLst/>
          </a:prstGeom>
          <a:noFill/>
        </p:spPr>
        <p:txBody>
          <a:bodyPr wrap="square" numCol="2" rtlCol="0" anchor="ctr">
            <a:noAutofit/>
          </a:bodyPr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不要说我们一无所有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我们要做天下的主人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这是最后的斗争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团结起来到明天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英特纳雄耐尔就一定要实现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这是最后的斗争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团结起来到明天</a:t>
            </a:r>
            <a:endParaRPr lang="en-US" altLang="zh-CN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英特纳雄耐尔就一定要实现</a:t>
            </a:r>
            <a:endParaRPr lang="zh-CN" altLang="en-US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58" r="3646"/>
          <a:stretch>
            <a:fillRect/>
          </a:stretch>
        </p:blipFill>
        <p:spPr>
          <a:xfrm flipH="1">
            <a:off x="148" y="182"/>
            <a:ext cx="12550589" cy="3952305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261620" y="801757"/>
            <a:ext cx="57657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000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一、合唱国际歌</a:t>
            </a:r>
            <a:endParaRPr lang="zh-CN" altLang="en-US" sz="6000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5765263" y="-43350"/>
            <a:ext cx="6428714" cy="69086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3" descr="C:\Users\PC\Desktop\zqq\201513_0000_-----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379" y="4893434"/>
            <a:ext cx="4565657" cy="1964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Box 3"/>
          <p:cNvSpPr>
            <a:spLocks noChangeArrowheads="1"/>
          </p:cNvSpPr>
          <p:nvPr/>
        </p:nvSpPr>
        <p:spPr bwMode="auto">
          <a:xfrm>
            <a:off x="2160621" y="2726993"/>
            <a:ext cx="3992880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zh-CN" altLang="en-US" sz="6000" b="1" dirty="0">
                <a:gradFill flip="none" rotWithShape="1">
                  <a:gsLst>
                    <a:gs pos="0">
                      <a:srgbClr val="C00000"/>
                    </a:gs>
                    <a:gs pos="100000">
                      <a:srgbClr val="0070C0"/>
                    </a:gs>
                  </a:gsLst>
                  <a:lin ang="810000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学习日主旨</a:t>
            </a:r>
            <a:endParaRPr lang="zh-CN" altLang="en-US" sz="6000" b="1" dirty="0">
              <a:gradFill flip="none" rotWithShape="1">
                <a:gsLst>
                  <a:gs pos="0">
                    <a:srgbClr val="C00000"/>
                  </a:gs>
                  <a:gs pos="100000">
                    <a:srgbClr val="0070C0"/>
                  </a:gs>
                </a:gsLst>
                <a:lin ang="8100000" scaled="1"/>
                <a:tileRect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Text Box 3"/>
          <p:cNvSpPr>
            <a:spLocks noChangeArrowheads="1"/>
          </p:cNvSpPr>
          <p:nvPr/>
        </p:nvSpPr>
        <p:spPr bwMode="auto">
          <a:xfrm>
            <a:off x="114230" y="1280982"/>
            <a:ext cx="2323072" cy="2400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en-US" sz="15000" dirty="0">
                <a:gradFill flip="none" rotWithShape="1">
                  <a:gsLst>
                    <a:gs pos="0">
                      <a:srgbClr val="C00000"/>
                    </a:gs>
                    <a:gs pos="100000">
                      <a:srgbClr val="0070C0"/>
                    </a:gs>
                  </a:gsLst>
                  <a:lin ang="5400000" scaled="1"/>
                  <a:tileRect/>
                </a:gra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sz="15000" b="1" dirty="0">
              <a:gradFill flip="none" rotWithShape="1">
                <a:gsLst>
                  <a:gs pos="0">
                    <a:srgbClr val="C00000"/>
                  </a:gs>
                  <a:gs pos="100000">
                    <a:srgbClr val="0070C0"/>
                  </a:gs>
                </a:gsLst>
                <a:lin ang="5400000" scaled="1"/>
                <a:tileRect/>
              </a:gra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直接连接符 11"/>
          <p:cNvSpPr>
            <a:spLocks noChangeShapeType="1"/>
          </p:cNvSpPr>
          <p:nvPr/>
        </p:nvSpPr>
        <p:spPr bwMode="auto">
          <a:xfrm>
            <a:off x="2341610" y="2102890"/>
            <a:ext cx="366446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zh-CN" altLang="en-US" sz="200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9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7232650"/>
          </a:xfrm>
          <a:prstGeom prst="rect">
            <a:avLst/>
          </a:prstGeom>
          <a:blipFill dpi="0" rotWithShape="1">
            <a:blip r:embed="rId1" cstate="screen"/>
            <a:srcRect/>
            <a:stretch>
              <a:fillRect l="-2" t="-3329" r="-5467" b="-332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789" y="557942"/>
            <a:ext cx="3020290" cy="3193428"/>
          </a:xfrm>
          <a:prstGeom prst="rect">
            <a:avLst/>
          </a:prstGeom>
        </p:spPr>
      </p:pic>
      <p:grpSp>
        <p:nvGrpSpPr>
          <p:cNvPr id="8" name="组合 3"/>
          <p:cNvGrpSpPr/>
          <p:nvPr/>
        </p:nvGrpSpPr>
        <p:grpSpPr bwMode="auto">
          <a:xfrm>
            <a:off x="7010399" y="1535502"/>
            <a:ext cx="4407137" cy="824615"/>
            <a:chOff x="5013673" y="1216959"/>
            <a:chExt cx="5976664" cy="915922"/>
          </a:xfrm>
        </p:grpSpPr>
        <p:sp>
          <p:nvSpPr>
            <p:cNvPr id="10" name="对角圆角矩形 9"/>
            <p:cNvSpPr/>
            <p:nvPr/>
          </p:nvSpPr>
          <p:spPr>
            <a:xfrm>
              <a:off x="5013673" y="1216959"/>
              <a:ext cx="5976664" cy="915922"/>
            </a:xfrm>
            <a:prstGeom prst="round2Diag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53000">
                  <a:srgbClr val="D76029"/>
                </a:gs>
                <a:gs pos="0">
                  <a:srgbClr val="C00000"/>
                </a:gs>
                <a:gs pos="100000">
                  <a:srgbClr val="ECB54D"/>
                </a:gs>
              </a:gsLst>
              <a:lin ang="16200000" scaled="1"/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/>
              <a:r>
                <a:rPr lang="zh-CN" altLang="en-US" sz="2400" b="1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大会召开</a:t>
              </a:r>
              <a:endParaRPr lang="zh-CN" altLang="en-US" sz="2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对角圆角矩形 12"/>
            <p:cNvSpPr/>
            <p:nvPr/>
          </p:nvSpPr>
          <p:spPr>
            <a:xfrm>
              <a:off x="5084934" y="1317033"/>
              <a:ext cx="1053593" cy="744408"/>
            </a:xfrm>
            <a:prstGeom prst="round2DiagRect">
              <a:avLst>
                <a:gd name="adj1" fmla="val 44886"/>
                <a:gd name="adj2" fmla="val 0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300" b="1" i="0" u="none" strike="noStrike" kern="0" cap="none" spc="0" normalizeH="0" baseline="0" noProof="0" dirty="0">
                  <a:ln>
                    <a:noFill/>
                  </a:ln>
                  <a:solidFill>
                    <a:srgbClr val="0034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</a:t>
              </a:r>
              <a:endParaRPr kumimoji="0" lang="zh-CN" altLang="en-US" sz="3300" b="1" i="0" u="none" strike="noStrike" kern="0" cap="none" spc="0" normalizeH="0" baseline="0" noProof="0" dirty="0">
                <a:ln>
                  <a:noFill/>
                </a:ln>
                <a:solidFill>
                  <a:srgbClr val="0034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14" name="组合 74"/>
          <p:cNvGrpSpPr/>
          <p:nvPr/>
        </p:nvGrpSpPr>
        <p:grpSpPr bwMode="auto">
          <a:xfrm>
            <a:off x="7010400" y="2877672"/>
            <a:ext cx="4407136" cy="815706"/>
            <a:chOff x="5013499" y="1226831"/>
            <a:chExt cx="5976664" cy="906026"/>
          </a:xfrm>
        </p:grpSpPr>
        <p:sp>
          <p:nvSpPr>
            <p:cNvPr id="15" name="对角圆角矩形 14"/>
            <p:cNvSpPr/>
            <p:nvPr/>
          </p:nvSpPr>
          <p:spPr>
            <a:xfrm>
              <a:off x="5013499" y="1226831"/>
              <a:ext cx="5976664" cy="906026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53000">
                  <a:srgbClr val="D76029"/>
                </a:gs>
                <a:gs pos="0">
                  <a:srgbClr val="C00000"/>
                </a:gs>
                <a:gs pos="100000">
                  <a:srgbClr val="ECB54D"/>
                </a:gs>
              </a:gsLst>
              <a:lin ang="16200000" scaled="1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/>
              <a:r>
                <a:rPr lang="zh-CN" altLang="en-US" sz="2400" b="1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会议内容</a:t>
              </a:r>
              <a:endParaRPr lang="zh-CN" altLang="en-US" sz="2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对角圆角矩形 15"/>
            <p:cNvSpPr/>
            <p:nvPr/>
          </p:nvSpPr>
          <p:spPr>
            <a:xfrm>
              <a:off x="5084933" y="1321739"/>
              <a:ext cx="1053419" cy="739703"/>
            </a:xfrm>
            <a:prstGeom prst="round2DiagRect">
              <a:avLst>
                <a:gd name="adj1" fmla="val 44886"/>
                <a:gd name="adj2" fmla="val 0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3300" b="1" kern="0" dirty="0">
                  <a:solidFill>
                    <a:srgbClr val="0034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2</a:t>
              </a:r>
              <a:endParaRPr lang="zh-CN" altLang="en-US" sz="3300" b="1" kern="0" dirty="0">
                <a:solidFill>
                  <a:srgbClr val="0034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17" name="组合 77"/>
          <p:cNvGrpSpPr/>
          <p:nvPr/>
        </p:nvGrpSpPr>
        <p:grpSpPr bwMode="auto">
          <a:xfrm>
            <a:off x="7010400" y="4210933"/>
            <a:ext cx="4407137" cy="832954"/>
            <a:chOff x="5013499" y="1207670"/>
            <a:chExt cx="5976664" cy="925186"/>
          </a:xfrm>
        </p:grpSpPr>
        <p:sp>
          <p:nvSpPr>
            <p:cNvPr id="18" name="对角圆角矩形 17"/>
            <p:cNvSpPr/>
            <p:nvPr/>
          </p:nvSpPr>
          <p:spPr>
            <a:xfrm>
              <a:off x="5013499" y="1207670"/>
              <a:ext cx="5976664" cy="925186"/>
            </a:xfrm>
            <a:prstGeom prst="round2DiagRect">
              <a:avLst>
                <a:gd name="adj1" fmla="val 50000"/>
                <a:gd name="adj2" fmla="val 0"/>
              </a:avLst>
            </a:prstGeom>
            <a:gradFill>
              <a:gsLst>
                <a:gs pos="53000">
                  <a:srgbClr val="D76029"/>
                </a:gs>
                <a:gs pos="0">
                  <a:srgbClr val="C00000"/>
                </a:gs>
                <a:gs pos="100000">
                  <a:srgbClr val="ECB54D"/>
                </a:gs>
              </a:gsLst>
              <a:lin ang="16200000" scaled="1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/>
              <a:r>
                <a:rPr lang="zh-CN" altLang="en-US" sz="2400" b="1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会议精神</a:t>
              </a:r>
              <a:endParaRPr lang="zh-CN" altLang="en-US" sz="2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对角圆角矩形 18"/>
            <p:cNvSpPr/>
            <p:nvPr/>
          </p:nvSpPr>
          <p:spPr>
            <a:xfrm>
              <a:off x="5084935" y="1300166"/>
              <a:ext cx="1053417" cy="761277"/>
            </a:xfrm>
            <a:prstGeom prst="round2DiagRect">
              <a:avLst>
                <a:gd name="adj1" fmla="val 44886"/>
                <a:gd name="adj2" fmla="val 0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3300" b="1" kern="0" dirty="0">
                  <a:solidFill>
                    <a:srgbClr val="0034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3</a:t>
              </a:r>
              <a:endParaRPr lang="zh-CN" altLang="en-US" sz="3300" b="1" kern="0" dirty="0">
                <a:solidFill>
                  <a:srgbClr val="0034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332327" y="354853"/>
            <a:ext cx="1107996" cy="1953994"/>
          </a:xfrm>
          <a:prstGeom prst="rect">
            <a:avLst/>
          </a:prstGeom>
          <a:noFill/>
        </p:spPr>
        <p:txBody>
          <a:bodyPr vert="eaVert" wrap="square" numCol="2" rtlCol="0" anchor="ctr">
            <a:spAutoFit/>
          </a:bodyPr>
          <a:lstStyle/>
          <a:p>
            <a:r>
              <a:rPr kumimoji="1"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目录</a:t>
            </a:r>
            <a:endParaRPr kumimoji="1"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109" y="6311208"/>
            <a:ext cx="12214557" cy="579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五边形 11"/>
          <p:cNvSpPr/>
          <p:nvPr/>
        </p:nvSpPr>
        <p:spPr>
          <a:xfrm>
            <a:off x="0" y="1223645"/>
            <a:ext cx="1931035" cy="718820"/>
          </a:xfrm>
          <a:prstGeom prst="homePlate">
            <a:avLst/>
          </a:prstGeom>
          <a:gradFill flip="none" rotWithShape="1">
            <a:gsLst>
              <a:gs pos="0">
                <a:srgbClr val="C00000"/>
              </a:gs>
              <a:gs pos="52000">
                <a:srgbClr val="D94B00"/>
              </a:gs>
              <a:gs pos="100000">
                <a:srgbClr val="FFC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spcBef>
                <a:spcPct val="50000"/>
              </a:spcBef>
            </a:pP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　</a:t>
            </a:r>
            <a:r>
              <a:rPr lang="zh-CN" altLang="en-US" sz="220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大会召开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：</a:t>
            </a:r>
            <a:endParaRPr lang="zh-CN" altLang="en-US" sz="22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217468" y="258094"/>
            <a:ext cx="4018915" cy="851284"/>
            <a:chOff x="217468" y="258094"/>
            <a:chExt cx="4018915" cy="851284"/>
          </a:xfrm>
        </p:grpSpPr>
        <p:sp>
          <p:nvSpPr>
            <p:cNvPr id="4" name="标题 1"/>
            <p:cNvSpPr txBox="1"/>
            <p:nvPr/>
          </p:nvSpPr>
          <p:spPr>
            <a:xfrm>
              <a:off x="1242993" y="296829"/>
              <a:ext cx="2993390" cy="518160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ct val="50000"/>
                </a:spcBef>
              </a:pPr>
              <a:r>
                <a:rPr lang="zh-CN" altLang="en-US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１、</a:t>
              </a:r>
              <a:r>
                <a:rPr lang="zh-CN" altLang="en-US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大会召开</a:t>
              </a:r>
              <a:endPara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217468" y="258094"/>
              <a:ext cx="717070" cy="717070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650199" y="516820"/>
              <a:ext cx="592558" cy="592558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52000">
                  <a:srgbClr val="D94B00"/>
                </a:gs>
                <a:gs pos="100000">
                  <a:srgbClr val="FFC000"/>
                </a:gs>
              </a:gsLst>
              <a:lin ang="16200000" scaled="1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gradFill>
                  <a:gsLst>
                    <a:gs pos="0">
                      <a:srgbClr val="66CCFF"/>
                    </a:gs>
                    <a:gs pos="52000">
                      <a:schemeClr val="bg1"/>
                    </a:gs>
                    <a:gs pos="100000">
                      <a:srgbClr val="0070C0"/>
                    </a:gs>
                  </a:gsLst>
                  <a:lin ang="0" scaled="1"/>
                </a:gra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9769057" y="3168180"/>
            <a:ext cx="2016125" cy="521970"/>
          </a:xfrm>
          <a:prstGeom prst="rect">
            <a:avLst/>
          </a:prstGeom>
          <a:solidFill>
            <a:srgbClr val="ED7D31"/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 dirty="0">
                <a:solidFill>
                  <a:schemeClr val="bg1"/>
                </a:solidFill>
              </a:rPr>
              <a:t>象征着五大洲侨胞心向祖国的中国侨联会徽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5" name="矩形 7"/>
          <p:cNvSpPr/>
          <p:nvPr/>
        </p:nvSpPr>
        <p:spPr>
          <a:xfrm>
            <a:off x="9841514" y="4603913"/>
            <a:ext cx="2016125" cy="953135"/>
          </a:xfrm>
          <a:prstGeom prst="rect">
            <a:avLst/>
          </a:prstGeom>
          <a:solidFill>
            <a:schemeClr val="accent2"/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1400">
                <a:solidFill>
                  <a:schemeClr val="bg1"/>
                </a:solidFill>
              </a:rPr>
              <a:t>习近平、李强、赵乐际、王沪宁、蔡奇、丁薛祥、韩正等党和国家领导人</a:t>
            </a:r>
            <a:r>
              <a:rPr lang="zh-CN" altLang="en-US" sz="1400">
                <a:solidFill>
                  <a:schemeClr val="bg1"/>
                </a:solidFill>
              </a:rPr>
              <a:t>出席会议</a:t>
            </a: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8" name="Text Box 25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005965" y="1223645"/>
            <a:ext cx="1010666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solidFill>
                  <a:srgbClr val="FF000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第十一次全国归侨侨眷代表大会</a:t>
            </a:r>
            <a:r>
              <a:rPr lang="zh-CN" altLang="en-US" sz="2400" dirty="0">
                <a:solidFill>
                  <a:schemeClr val="tx1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8月31日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上午在北京人民大会堂开幕。习近平、李强、等党和国家领导人到会祝贺，李希代表党中央致词。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483485" y="2053590"/>
            <a:ext cx="6960870" cy="3544570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6064250" y="3429000"/>
            <a:ext cx="3745865" cy="0"/>
          </a:xfrm>
          <a:prstGeom prst="line">
            <a:avLst/>
          </a:prstGeom>
          <a:ln w="12700" cmpd="sng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6469380" y="5328285"/>
            <a:ext cx="3371850" cy="0"/>
          </a:xfrm>
          <a:prstGeom prst="line">
            <a:avLst/>
          </a:prstGeom>
          <a:ln w="12700" cmpd="sng"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Text Box 25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2151380" y="5659120"/>
            <a:ext cx="9816465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来自全国各地的近1200名</a:t>
            </a:r>
            <a:r>
              <a:rPr lang="zh-CN" altLang="en-US" sz="2400" dirty="0">
                <a:solidFill>
                  <a:srgbClr val="FF000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归侨侨眷代表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和来自100多个国家的近600名</a:t>
            </a:r>
            <a:r>
              <a:rPr lang="zh-CN" altLang="en-US" sz="2400" dirty="0">
                <a:solidFill>
                  <a:srgbClr val="FF0000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海外侨胞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特邀嘉宾欢聚一堂。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  <a:p>
            <a:pPr eaLnBrk="1" hangingPunct="1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0" name="五边形 9"/>
          <p:cNvSpPr/>
          <p:nvPr>
            <p:custDataLst>
              <p:tags r:id="rId6"/>
            </p:custDataLst>
          </p:nvPr>
        </p:nvSpPr>
        <p:spPr>
          <a:xfrm>
            <a:off x="-15240" y="5598160"/>
            <a:ext cx="1931035" cy="718820"/>
          </a:xfrm>
          <a:prstGeom prst="homePlate">
            <a:avLst/>
          </a:prstGeom>
          <a:gradFill flip="none" rotWithShape="1">
            <a:gsLst>
              <a:gs pos="0">
                <a:srgbClr val="C00000"/>
              </a:gs>
              <a:gs pos="52000">
                <a:srgbClr val="D94B00"/>
              </a:gs>
              <a:gs pos="100000">
                <a:srgbClr val="FFC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just">
              <a:spcBef>
                <a:spcPct val="50000"/>
              </a:spcBef>
            </a:pP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　</a:t>
            </a:r>
            <a:r>
              <a:rPr lang="zh-CN" altLang="en-US" sz="220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参会人员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：</a:t>
            </a:r>
            <a:endParaRPr lang="zh-CN" altLang="en-US" sz="22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00"/>
                            </p:stCondLst>
                            <p:childTnLst>
                              <p:par>
                                <p:cTn id="3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23" grpId="0" bldLvl="0" animBg="1"/>
      <p:bldP spid="25" grpId="0" bldLvl="0" animBg="1"/>
      <p:bldP spid="8" grpId="0"/>
      <p:bldP spid="9" grpId="0"/>
      <p:bldP spid="10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ïšḻïďê-Rectangle 3"/>
          <p:cNvSpPr/>
          <p:nvPr>
            <p:custDataLst>
              <p:tags r:id="rId1"/>
            </p:custDataLst>
          </p:nvPr>
        </p:nvSpPr>
        <p:spPr>
          <a:xfrm>
            <a:off x="4268470" y="1337310"/>
            <a:ext cx="6944995" cy="1732280"/>
          </a:xfrm>
          <a:prstGeom prst="rect">
            <a:avLst/>
          </a:prstGeom>
          <a:noFill/>
          <a:ln w="22225" cap="flat" cmpd="sng" algn="ctr">
            <a:solidFill>
              <a:srgbClr val="345692"/>
            </a:solidFill>
            <a:prstDash val="solid"/>
          </a:ln>
          <a:effectLst/>
        </p:spPr>
        <p:txBody>
          <a:bodyPr anchor="ctr"/>
          <a:p>
            <a:pPr marL="0" marR="0" lvl="0" indent="0" algn="ctr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70" y="5623237"/>
            <a:ext cx="12214557" cy="1317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 3"/>
          <p:cNvGrpSpPr/>
          <p:nvPr/>
        </p:nvGrpSpPr>
        <p:grpSpPr>
          <a:xfrm>
            <a:off x="217468" y="258094"/>
            <a:ext cx="11232410" cy="990770"/>
            <a:chOff x="217468" y="258094"/>
            <a:chExt cx="11232410" cy="990770"/>
          </a:xfrm>
        </p:grpSpPr>
        <p:sp>
          <p:nvSpPr>
            <p:cNvPr id="5" name="标题 1"/>
            <p:cNvSpPr txBox="1"/>
            <p:nvPr/>
          </p:nvSpPr>
          <p:spPr>
            <a:xfrm>
              <a:off x="1242756" y="297103"/>
              <a:ext cx="6361201" cy="409634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2</a:t>
              </a:r>
              <a:r>
                <a:rPr lang="zh-CN" altLang="en-US" sz="3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、</a:t>
              </a:r>
              <a:r>
                <a:rPr lang="zh-CN" altLang="en-US" sz="3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会议内容</a:t>
              </a:r>
              <a:endParaRPr lang="zh-CN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17468" y="258094"/>
              <a:ext cx="717070" cy="717070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50199" y="516820"/>
              <a:ext cx="592558" cy="592558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52000">
                  <a:srgbClr val="D94B00"/>
                </a:gs>
                <a:gs pos="100000">
                  <a:srgbClr val="FFC000"/>
                </a:gs>
              </a:gsLst>
              <a:lin ang="16200000" scaled="1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gradFill>
                  <a:gsLst>
                    <a:gs pos="0">
                      <a:srgbClr val="66CCFF"/>
                    </a:gs>
                    <a:gs pos="52000">
                      <a:schemeClr val="bg1"/>
                    </a:gs>
                    <a:gs pos="100000">
                      <a:srgbClr val="0070C0"/>
                    </a:gs>
                  </a:gsLst>
                  <a:lin ang="0" scaled="1"/>
                </a:gradFill>
              </a:endParaRPr>
            </a:p>
          </p:txBody>
        </p:sp>
        <p:cxnSp>
          <p:nvCxnSpPr>
            <p:cNvPr id="8" name="直接连接符 34"/>
            <p:cNvCxnSpPr/>
            <p:nvPr/>
          </p:nvCxnSpPr>
          <p:spPr>
            <a:xfrm>
              <a:off x="1369337" y="849657"/>
              <a:ext cx="9315354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12826" y="258094"/>
              <a:ext cx="937052" cy="990770"/>
            </a:xfrm>
            <a:prstGeom prst="rect">
              <a:avLst/>
            </a:prstGeom>
          </p:spPr>
        </p:pic>
      </p:grpSp>
      <p:sp>
        <p:nvSpPr>
          <p:cNvPr id="10" name="ïšḻïďê-Rectangle 3"/>
          <p:cNvSpPr/>
          <p:nvPr/>
        </p:nvSpPr>
        <p:spPr>
          <a:xfrm>
            <a:off x="934720" y="3596640"/>
            <a:ext cx="10359390" cy="1709420"/>
          </a:xfrm>
          <a:prstGeom prst="rect">
            <a:avLst/>
          </a:prstGeom>
          <a:noFill/>
          <a:ln w="19050" cap="flat" cmpd="sng" algn="ctr">
            <a:solidFill>
              <a:srgbClr val="345692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11" name="组合 3"/>
          <p:cNvGrpSpPr/>
          <p:nvPr/>
        </p:nvGrpSpPr>
        <p:grpSpPr>
          <a:xfrm>
            <a:off x="695325" y="1328420"/>
            <a:ext cx="3952875" cy="1732915"/>
            <a:chOff x="539354" y="1076620"/>
            <a:chExt cx="3114545" cy="1403240"/>
          </a:xfrm>
        </p:grpSpPr>
        <p:sp>
          <p:nvSpPr>
            <p:cNvPr id="12" name="ïšḻïďê-Rectangle 2"/>
            <p:cNvSpPr/>
            <p:nvPr/>
          </p:nvSpPr>
          <p:spPr>
            <a:xfrm>
              <a:off x="539354" y="1257581"/>
              <a:ext cx="2412467" cy="1041318"/>
            </a:xfrm>
            <a:prstGeom prst="rect">
              <a:avLst/>
            </a:prstGeom>
            <a:gradFill>
              <a:gsLst>
                <a:gs pos="34000">
                  <a:srgbClr val="C00000"/>
                </a:gs>
                <a:gs pos="100000">
                  <a:srgbClr val="ECB54D"/>
                </a:gs>
              </a:gsLst>
              <a:lin ang="5400000" scaled="1"/>
            </a:gra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14" name="ïšḻïďê-文本框 10"/>
            <p:cNvSpPr txBox="1"/>
            <p:nvPr/>
          </p:nvSpPr>
          <p:spPr bwMode="auto">
            <a:xfrm>
              <a:off x="548403" y="1429522"/>
              <a:ext cx="1734026" cy="477679"/>
            </a:xfrm>
            <a:prstGeom prst="rect">
              <a:avLst/>
            </a:prstGeom>
            <a:noFill/>
          </p:spPr>
          <p:txBody>
            <a:bodyPr wrap="none" lIns="192000" tIns="0" rIns="192000" bIns="0" anchor="b" anchorCtr="0">
              <a:noAutofit/>
            </a:bodyPr>
            <a:lstStyle/>
            <a:p>
              <a:pPr lvl="0" algn="ctr" defTabSz="1219200">
                <a:defRPr/>
              </a:pPr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Arial" panose="020B0604020202020204"/>
                </a:rPr>
                <a:t>李希发言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13" name="ïšḻïďê-Oval 6"/>
            <p:cNvSpPr/>
            <p:nvPr/>
          </p:nvSpPr>
          <p:spPr>
            <a:xfrm>
              <a:off x="2249744" y="1076620"/>
              <a:ext cx="1404155" cy="1403240"/>
            </a:xfrm>
            <a:prstGeom prst="ellipse">
              <a:avLst/>
            </a:prstGeom>
            <a:blipFill dpi="0" rotWithShape="1">
              <a:blip r:embed="rId4" cstate="screen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4680" y="4848830"/>
            <a:ext cx="3196292" cy="211723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798695" y="1584960"/>
            <a:ext cx="612775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rgbClr val="222222"/>
                </a:solidFill>
                <a:ea typeface="宋体" panose="02010600030101010101" pitchFamily="2" charset="-122"/>
                <a:sym typeface="+mn-ea"/>
              </a:rPr>
              <a:t>会议上，李希代表党中央发表了题为</a:t>
            </a:r>
            <a:r>
              <a:rPr lang="zh-CN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《为强国建设民族复兴凝聚起侨界团结奋斗的磅礴力量》</a:t>
            </a:r>
            <a:r>
              <a:rPr lang="zh-CN">
                <a:solidFill>
                  <a:srgbClr val="222222"/>
                </a:solidFill>
                <a:ea typeface="宋体" panose="02010600030101010101" pitchFamily="2" charset="-122"/>
                <a:sym typeface="+mn-ea"/>
              </a:rPr>
              <a:t>的致词，向大会的召开表示热烈的祝贺，向广大归侨侨眷和海外侨胞、侨联工作者致以诚挚的问候。</a:t>
            </a:r>
            <a:endParaRPr lang="zh-CN" altLang="en-US" b="0">
              <a:solidFill>
                <a:srgbClr val="222222"/>
              </a:solidFill>
              <a:ea typeface="宋体" panose="02010600030101010101" pitchFamily="2" charset="-122"/>
            </a:endParaRPr>
          </a:p>
          <a:p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163955" y="3736975"/>
            <a:ext cx="9988550" cy="1476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406400"/>
            <a:r>
              <a:rPr lang="zh-CN" b="0">
                <a:solidFill>
                  <a:srgbClr val="222222"/>
                </a:solidFill>
                <a:ea typeface="宋体" panose="02010600030101010101" pitchFamily="2" charset="-122"/>
              </a:rPr>
              <a:t>李希表示，实现中华民族的</a:t>
            </a:r>
            <a:r>
              <a:rPr lang="zh-CN" b="0">
                <a:solidFill>
                  <a:srgbClr val="222222"/>
                </a:solidFill>
                <a:ea typeface="宋体" panose="02010600030101010101" pitchFamily="2" charset="-122"/>
              </a:rPr>
              <a:t>伟大复兴，需要海内外中华儿女共同努力。希望广大归侨侨眷和海外侨胞积极响应党和人民的号召，在助力构建新发展格局、推动高质量发展中展现更大作为，为铸牢中华民族共同体意识、推进祖国统一作出更大贡献，在促进祖（籍）国和住在国发展中实现自身更大发展，凝聚起团结奋斗的磅礴力量，在共担民族复兴重任、共享民族复兴荣光中创造新的更大业绩。</a:t>
            </a:r>
            <a:endParaRPr lang="zh-CN" altLang="en-US" b="0">
              <a:solidFill>
                <a:srgbClr val="222222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20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70" y="6055157"/>
            <a:ext cx="12214557" cy="865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 3"/>
          <p:cNvGrpSpPr/>
          <p:nvPr/>
        </p:nvGrpSpPr>
        <p:grpSpPr>
          <a:xfrm>
            <a:off x="217468" y="258094"/>
            <a:ext cx="4453922" cy="851284"/>
            <a:chOff x="217468" y="258094"/>
            <a:chExt cx="4453922" cy="851284"/>
          </a:xfrm>
        </p:grpSpPr>
        <p:sp>
          <p:nvSpPr>
            <p:cNvPr id="5" name="标题 1"/>
            <p:cNvSpPr txBox="1"/>
            <p:nvPr/>
          </p:nvSpPr>
          <p:spPr>
            <a:xfrm>
              <a:off x="1242757" y="297103"/>
              <a:ext cx="3428633" cy="45827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defRPr/>
              </a:pPr>
              <a:r>
                <a:rPr lang="en-US" altLang="zh-CN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2</a:t>
              </a:r>
              <a:r>
                <a:rPr lang="zh-CN" altLang="en-US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、</a:t>
              </a:r>
              <a:r>
                <a:rPr lang="zh-CN" altLang="en-US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会议内容</a:t>
              </a:r>
              <a:endPara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17468" y="258094"/>
              <a:ext cx="717070" cy="717070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50199" y="516820"/>
              <a:ext cx="592558" cy="592558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52000">
                  <a:srgbClr val="D94B00"/>
                </a:gs>
                <a:gs pos="100000">
                  <a:srgbClr val="FFC000"/>
                </a:gs>
              </a:gsLst>
              <a:lin ang="16200000" scaled="1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gradFill>
                  <a:gsLst>
                    <a:gs pos="0">
                      <a:srgbClr val="66CCFF"/>
                    </a:gs>
                    <a:gs pos="52000">
                      <a:schemeClr val="bg1"/>
                    </a:gs>
                    <a:gs pos="100000">
                      <a:srgbClr val="0070C0"/>
                    </a:gs>
                  </a:gsLst>
                  <a:lin ang="0" scaled="1"/>
                </a:gradFill>
              </a:endParaRPr>
            </a:p>
          </p:txBody>
        </p:sp>
      </p:grp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718882" y="1269679"/>
            <a:ext cx="265430" cy="429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 Light" panose="020B0502040204020203" charset="-122"/>
              </a:rPr>
              <a:t> </a:t>
            </a:r>
            <a:endParaRPr lang="zh-CN" altLang="en-US" sz="2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14" name="任意多边形 53"/>
          <p:cNvSpPr/>
          <p:nvPr/>
        </p:nvSpPr>
        <p:spPr>
          <a:xfrm rot="5400000">
            <a:off x="9339386" y="2558634"/>
            <a:ext cx="5988" cy="2760"/>
          </a:xfrm>
          <a:custGeom>
            <a:avLst/>
            <a:gdLst>
              <a:gd name="connsiteX0" fmla="*/ 0 w 5988"/>
              <a:gd name="connsiteY0" fmla="*/ 0 h 2760"/>
              <a:gd name="connsiteX1" fmla="*/ 3001 w 5988"/>
              <a:gd name="connsiteY1" fmla="*/ 2375 h 2760"/>
              <a:gd name="connsiteX2" fmla="*/ 5988 w 5988"/>
              <a:gd name="connsiteY2" fmla="*/ 11 h 2760"/>
              <a:gd name="connsiteX3" fmla="*/ 3000 w 5988"/>
              <a:gd name="connsiteY3" fmla="*/ 2760 h 2760"/>
              <a:gd name="connsiteX4" fmla="*/ 0 w 5988"/>
              <a:gd name="connsiteY4" fmla="*/ 0 h 2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8" h="2760">
                <a:moveTo>
                  <a:pt x="0" y="0"/>
                </a:moveTo>
                <a:lnTo>
                  <a:pt x="3001" y="2375"/>
                </a:lnTo>
                <a:lnTo>
                  <a:pt x="5988" y="11"/>
                </a:lnTo>
                <a:lnTo>
                  <a:pt x="3000" y="2760"/>
                </a:lnTo>
                <a:lnTo>
                  <a:pt x="0" y="0"/>
                </a:lnTo>
                <a:close/>
              </a:path>
            </a:pathLst>
          </a:custGeom>
          <a:solidFill>
            <a:srgbClr val="B7B3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rtlCol="0" anchor="ctr">
            <a:noAutofit/>
          </a:bodyPr>
          <a:lstStyle/>
          <a:p>
            <a:pPr algn="ctr"/>
            <a:endParaRPr lang="en-US" sz="4265" dirty="0">
              <a:solidFill>
                <a:schemeClr val="bg1"/>
              </a:solidFill>
            </a:endParaRPr>
          </a:p>
        </p:txBody>
      </p:sp>
      <p:grpSp>
        <p:nvGrpSpPr>
          <p:cNvPr id="33" name="组 32"/>
          <p:cNvGrpSpPr/>
          <p:nvPr/>
        </p:nvGrpSpPr>
        <p:grpSpPr>
          <a:xfrm>
            <a:off x="1166335" y="1344804"/>
            <a:ext cx="9202420" cy="1049418"/>
            <a:chOff x="1259647" y="3001037"/>
            <a:chExt cx="9202420" cy="1381580"/>
          </a:xfrm>
        </p:grpSpPr>
        <p:sp>
          <p:nvSpPr>
            <p:cNvPr id="17" name="Notched Right Arrow 20"/>
            <p:cNvSpPr/>
            <p:nvPr/>
          </p:nvSpPr>
          <p:spPr>
            <a:xfrm>
              <a:off x="1259647" y="3001037"/>
              <a:ext cx="9202420" cy="1086788"/>
            </a:xfrm>
            <a:prstGeom prst="notchedRightArrow">
              <a:avLst>
                <a:gd name="adj1" fmla="val 100000"/>
                <a:gd name="adj2" fmla="val 46001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555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矩形 18"/>
            <p:cNvSpPr>
              <a:spLocks noChangeArrowheads="1"/>
            </p:cNvSpPr>
            <p:nvPr/>
          </p:nvSpPr>
          <p:spPr bwMode="auto">
            <a:xfrm>
              <a:off x="2372057" y="3170431"/>
              <a:ext cx="7550766" cy="12121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/>
            <a:p>
              <a:r>
                <a:rPr lang="zh-CN" altLang="en-US">
                  <a:sym typeface="+mn-ea"/>
                </a:rPr>
                <a:t>第十一次全国归侨侨眷代表大会指出，要深刻领悟“两个确立</a:t>
              </a:r>
              <a:r>
                <a:rPr lang="en-US" altLang="zh-CN">
                  <a:sym typeface="+mn-ea"/>
                </a:rPr>
                <a:t>“</a:t>
              </a:r>
              <a:r>
                <a:rPr lang="zh-CN" altLang="en-US">
                  <a:sym typeface="+mn-ea"/>
                </a:rPr>
                <a:t>的决定性意义，增强“四个意识“、坚定“四个自信“、做到“两个维护“</a:t>
              </a:r>
              <a:endParaRPr lang="zh-CN" altLang="en-US"/>
            </a:p>
            <a:p>
              <a:r>
                <a:rPr lang="zh-CN" altLang="en-US" dirty="0"/>
                <a:t> </a:t>
              </a:r>
              <a:endParaRPr lang="zh-CN" altLang="en-US" dirty="0"/>
            </a:p>
          </p:txBody>
        </p:sp>
      </p:grpSp>
      <p:sp>
        <p:nvSpPr>
          <p:cNvPr id="20" name="任意多边形 44"/>
          <p:cNvSpPr/>
          <p:nvPr/>
        </p:nvSpPr>
        <p:spPr>
          <a:xfrm rot="16200000">
            <a:off x="397743" y="963682"/>
            <a:ext cx="748094" cy="1543598"/>
          </a:xfrm>
          <a:custGeom>
            <a:avLst/>
            <a:gdLst>
              <a:gd name="connsiteX0" fmla="*/ 1087000 w 1087000"/>
              <a:gd name="connsiteY0" fmla="*/ 0 h 2135209"/>
              <a:gd name="connsiteX1" fmla="*/ 1087000 w 1087000"/>
              <a:gd name="connsiteY1" fmla="*/ 1635178 h 2135209"/>
              <a:gd name="connsiteX2" fmla="*/ 543500 w 1087000"/>
              <a:gd name="connsiteY2" fmla="*/ 2135209 h 2135209"/>
              <a:gd name="connsiteX3" fmla="*/ 0 w 1087000"/>
              <a:gd name="connsiteY3" fmla="*/ 1635178 h 2135209"/>
              <a:gd name="connsiteX4" fmla="*/ 0 w 1087000"/>
              <a:gd name="connsiteY4" fmla="*/ 0 h 2135209"/>
              <a:gd name="connsiteX5" fmla="*/ 1087000 w 1087000"/>
              <a:gd name="connsiteY5" fmla="*/ 0 h 2135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7000" h="2135209">
                <a:moveTo>
                  <a:pt x="1087000" y="0"/>
                </a:moveTo>
                <a:lnTo>
                  <a:pt x="1087000" y="1635178"/>
                </a:lnTo>
                <a:lnTo>
                  <a:pt x="543500" y="2135209"/>
                </a:lnTo>
                <a:lnTo>
                  <a:pt x="0" y="1635178"/>
                </a:lnTo>
                <a:lnTo>
                  <a:pt x="0" y="0"/>
                </a:lnTo>
                <a:lnTo>
                  <a:pt x="1087000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wrap="square" rtlCol="0" anchor="ctr">
            <a:no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</a:rPr>
              <a:t>意义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03170" y="-276652"/>
            <a:ext cx="3790122" cy="2568860"/>
          </a:xfrm>
          <a:prstGeom prst="rect">
            <a:avLst/>
          </a:prstGeom>
        </p:spPr>
      </p:pic>
      <p:sp>
        <p:nvSpPr>
          <p:cNvPr id="48" name="Freeform 46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2887980" y="2440940"/>
            <a:ext cx="467995" cy="416560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46" y="20"/>
              </a:cxn>
              <a:cxn ang="0">
                <a:pos x="46" y="17"/>
              </a:cxn>
              <a:cxn ang="0">
                <a:pos x="42" y="13"/>
              </a:cxn>
              <a:cxn ang="0">
                <a:pos x="39" y="13"/>
              </a:cxn>
              <a:cxn ang="0">
                <a:pos x="23" y="30"/>
              </a:cxn>
              <a:cxn ang="0">
                <a:pos x="15" y="22"/>
              </a:cxn>
              <a:cxn ang="0">
                <a:pos x="12" y="22"/>
              </a:cxn>
              <a:cxn ang="0">
                <a:pos x="8" y="26"/>
              </a:cxn>
              <a:cxn ang="0">
                <a:pos x="8" y="29"/>
              </a:cxn>
              <a:cxn ang="0">
                <a:pos x="21" y="42"/>
              </a:cxn>
              <a:cxn ang="0">
                <a:pos x="24" y="42"/>
              </a:cxn>
              <a:cxn ang="0">
                <a:pos x="46" y="20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rgbClr val="C0000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p>
            <a:endParaRPr lang="en-US" sz="2400"/>
          </a:p>
        </p:txBody>
      </p:sp>
      <p:sp>
        <p:nvSpPr>
          <p:cNvPr id="49" name="Freeform 46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2880995" y="3193415"/>
            <a:ext cx="474980" cy="424180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46" y="20"/>
              </a:cxn>
              <a:cxn ang="0">
                <a:pos x="46" y="17"/>
              </a:cxn>
              <a:cxn ang="0">
                <a:pos x="42" y="13"/>
              </a:cxn>
              <a:cxn ang="0">
                <a:pos x="39" y="13"/>
              </a:cxn>
              <a:cxn ang="0">
                <a:pos x="23" y="30"/>
              </a:cxn>
              <a:cxn ang="0">
                <a:pos x="15" y="22"/>
              </a:cxn>
              <a:cxn ang="0">
                <a:pos x="12" y="22"/>
              </a:cxn>
              <a:cxn ang="0">
                <a:pos x="8" y="26"/>
              </a:cxn>
              <a:cxn ang="0">
                <a:pos x="8" y="29"/>
              </a:cxn>
              <a:cxn ang="0">
                <a:pos x="21" y="42"/>
              </a:cxn>
              <a:cxn ang="0">
                <a:pos x="24" y="42"/>
              </a:cxn>
              <a:cxn ang="0">
                <a:pos x="46" y="20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rgbClr val="C0000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p>
            <a:endParaRPr lang="en-US" sz="2400"/>
          </a:p>
        </p:txBody>
      </p:sp>
      <p:sp>
        <p:nvSpPr>
          <p:cNvPr id="50" name="矩形 49"/>
          <p:cNvSpPr/>
          <p:nvPr>
            <p:custDataLst>
              <p:tags r:id="rId5"/>
            </p:custDataLst>
          </p:nvPr>
        </p:nvSpPr>
        <p:spPr>
          <a:xfrm>
            <a:off x="3549650" y="2478405"/>
            <a:ext cx="5525770" cy="39878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确立习近平同志党中央的核心、全党的核心地位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1" name="矩形 50"/>
          <p:cNvSpPr/>
          <p:nvPr>
            <p:custDataLst>
              <p:tags r:id="rId6"/>
            </p:custDataLst>
          </p:nvPr>
        </p:nvSpPr>
        <p:spPr>
          <a:xfrm>
            <a:off x="3590080" y="3200950"/>
            <a:ext cx="6334722" cy="39878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确立习近平新时代中国特色社会主义思想的指导地位。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2" name="五边形 51"/>
          <p:cNvSpPr/>
          <p:nvPr>
            <p:custDataLst>
              <p:tags r:id="rId7"/>
            </p:custDataLst>
          </p:nvPr>
        </p:nvSpPr>
        <p:spPr>
          <a:xfrm>
            <a:off x="0" y="2406015"/>
            <a:ext cx="2082165" cy="718820"/>
          </a:xfrm>
          <a:prstGeom prst="homePlate">
            <a:avLst/>
          </a:prstGeom>
          <a:gradFill flip="none" rotWithShape="1">
            <a:gsLst>
              <a:gs pos="0">
                <a:srgbClr val="C00000"/>
              </a:gs>
              <a:gs pos="52000">
                <a:srgbClr val="D94B00"/>
              </a:gs>
              <a:gs pos="100000">
                <a:srgbClr val="FFC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　两个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确立：</a:t>
            </a:r>
            <a:endParaRPr lang="zh-CN" altLang="en-US" sz="22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53" name="五边形 52"/>
          <p:cNvSpPr/>
          <p:nvPr>
            <p:custDataLst>
              <p:tags r:id="rId8"/>
            </p:custDataLst>
          </p:nvPr>
        </p:nvSpPr>
        <p:spPr>
          <a:xfrm>
            <a:off x="0" y="4421505"/>
            <a:ext cx="2082165" cy="718820"/>
          </a:xfrm>
          <a:prstGeom prst="homePlate">
            <a:avLst/>
          </a:prstGeom>
          <a:gradFill flip="none" rotWithShape="1">
            <a:gsLst>
              <a:gs pos="0">
                <a:srgbClr val="C00000"/>
              </a:gs>
              <a:gs pos="52000">
                <a:srgbClr val="D94B00"/>
              </a:gs>
              <a:gs pos="100000">
                <a:srgbClr val="FFC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　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四个意识：</a:t>
            </a:r>
            <a:endParaRPr lang="zh-CN" altLang="en-US" sz="22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grpSp>
        <p:nvGrpSpPr>
          <p:cNvPr id="73" name="Group 37"/>
          <p:cNvGrpSpPr/>
          <p:nvPr/>
        </p:nvGrpSpPr>
        <p:grpSpPr>
          <a:xfrm>
            <a:off x="2987040" y="4135120"/>
            <a:ext cx="1674495" cy="1731339"/>
            <a:chOff x="785786" y="1643056"/>
            <a:chExt cx="1903642" cy="1903642"/>
          </a:xfrm>
        </p:grpSpPr>
        <p:sp>
          <p:nvSpPr>
            <p:cNvPr id="74" name="Arc 7"/>
            <p:cNvSpPr/>
            <p:nvPr>
              <p:custDataLst>
                <p:tags r:id="rId9"/>
              </p:custDataLst>
            </p:nvPr>
          </p:nvSpPr>
          <p:spPr>
            <a:xfrm>
              <a:off x="785786" y="1643056"/>
              <a:ext cx="1903642" cy="1903642"/>
            </a:xfrm>
            <a:prstGeom prst="arc">
              <a:avLst>
                <a:gd name="adj1" fmla="val 10782369"/>
                <a:gd name="adj2" fmla="val 0"/>
              </a:avLst>
            </a:prstGeom>
            <a:solidFill>
              <a:srgbClr val="C00000"/>
            </a:solidFill>
            <a:ln w="381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Rectangle 13"/>
            <p:cNvSpPr/>
            <p:nvPr>
              <p:custDataLst>
                <p:tags r:id="rId10"/>
              </p:custDataLst>
            </p:nvPr>
          </p:nvSpPr>
          <p:spPr>
            <a:xfrm>
              <a:off x="957789" y="2794999"/>
              <a:ext cx="1599537" cy="37074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  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政治意识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77" name="Group 38"/>
          <p:cNvGrpSpPr/>
          <p:nvPr/>
        </p:nvGrpSpPr>
        <p:grpSpPr>
          <a:xfrm>
            <a:off x="4661535" y="4195445"/>
            <a:ext cx="1723390" cy="1610995"/>
            <a:chOff x="2714612" y="1643056"/>
            <a:chExt cx="1903642" cy="1903642"/>
          </a:xfrm>
        </p:grpSpPr>
        <p:sp>
          <p:nvSpPr>
            <p:cNvPr id="78" name="Arc 8"/>
            <p:cNvSpPr/>
            <p:nvPr>
              <p:custDataLst>
                <p:tags r:id="rId11"/>
              </p:custDataLst>
            </p:nvPr>
          </p:nvSpPr>
          <p:spPr>
            <a:xfrm>
              <a:off x="2714612" y="1643056"/>
              <a:ext cx="1903642" cy="1903642"/>
            </a:xfrm>
            <a:prstGeom prst="arc">
              <a:avLst>
                <a:gd name="adj1" fmla="val 21571566"/>
                <a:gd name="adj2" fmla="val 10822907"/>
              </a:avLst>
            </a:prstGeom>
            <a:solidFill>
              <a:srgbClr val="C00000"/>
            </a:solidFill>
            <a:ln w="381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Rectangle 14"/>
            <p:cNvSpPr/>
            <p:nvPr>
              <p:custDataLst>
                <p:tags r:id="rId12"/>
              </p:custDataLst>
            </p:nvPr>
          </p:nvSpPr>
          <p:spPr>
            <a:xfrm>
              <a:off x="2857824" y="1861723"/>
              <a:ext cx="1643074" cy="39843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大局意识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80" name="Group 37"/>
          <p:cNvGrpSpPr/>
          <p:nvPr/>
        </p:nvGrpSpPr>
        <p:grpSpPr>
          <a:xfrm>
            <a:off x="6408420" y="4135120"/>
            <a:ext cx="1674495" cy="1731339"/>
            <a:chOff x="785786" y="1643056"/>
            <a:chExt cx="1903642" cy="1903642"/>
          </a:xfrm>
        </p:grpSpPr>
        <p:sp>
          <p:nvSpPr>
            <p:cNvPr id="81" name="Arc 7"/>
            <p:cNvSpPr/>
            <p:nvPr>
              <p:custDataLst>
                <p:tags r:id="rId13"/>
              </p:custDataLst>
            </p:nvPr>
          </p:nvSpPr>
          <p:spPr>
            <a:xfrm>
              <a:off x="785786" y="1643056"/>
              <a:ext cx="1903642" cy="1903642"/>
            </a:xfrm>
            <a:prstGeom prst="arc">
              <a:avLst>
                <a:gd name="adj1" fmla="val 10782369"/>
                <a:gd name="adj2" fmla="val 0"/>
              </a:avLst>
            </a:prstGeom>
            <a:solidFill>
              <a:srgbClr val="C00000"/>
            </a:solidFill>
            <a:ln w="381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Rectangle 13"/>
            <p:cNvSpPr/>
            <p:nvPr>
              <p:custDataLst>
                <p:tags r:id="rId14"/>
              </p:custDataLst>
            </p:nvPr>
          </p:nvSpPr>
          <p:spPr>
            <a:xfrm>
              <a:off x="957789" y="2794999"/>
              <a:ext cx="1599537" cy="37074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  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核心意识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grpSp>
        <p:nvGrpSpPr>
          <p:cNvPr id="83" name="Group 38"/>
          <p:cNvGrpSpPr/>
          <p:nvPr/>
        </p:nvGrpSpPr>
        <p:grpSpPr>
          <a:xfrm>
            <a:off x="8106410" y="4195445"/>
            <a:ext cx="1723390" cy="1610995"/>
            <a:chOff x="2714612" y="1643056"/>
            <a:chExt cx="1903642" cy="1903642"/>
          </a:xfrm>
        </p:grpSpPr>
        <p:sp>
          <p:nvSpPr>
            <p:cNvPr id="84" name="Arc 8"/>
            <p:cNvSpPr/>
            <p:nvPr>
              <p:custDataLst>
                <p:tags r:id="rId15"/>
              </p:custDataLst>
            </p:nvPr>
          </p:nvSpPr>
          <p:spPr>
            <a:xfrm>
              <a:off x="2714612" y="1643056"/>
              <a:ext cx="1903642" cy="1903642"/>
            </a:xfrm>
            <a:prstGeom prst="arc">
              <a:avLst>
                <a:gd name="adj1" fmla="val 21571566"/>
                <a:gd name="adj2" fmla="val 10822907"/>
              </a:avLst>
            </a:prstGeom>
            <a:solidFill>
              <a:srgbClr val="C00000"/>
            </a:solidFill>
            <a:ln w="381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Rectangle 14"/>
            <p:cNvSpPr/>
            <p:nvPr>
              <p:custDataLst>
                <p:tags r:id="rId16"/>
              </p:custDataLst>
            </p:nvPr>
          </p:nvSpPr>
          <p:spPr>
            <a:xfrm>
              <a:off x="2857824" y="1861723"/>
              <a:ext cx="1643074" cy="39843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看齐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意识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>
    <p:circle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7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7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9" presetID="2" presetClass="entr" presetSubtype="2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1" dur="7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2" dur="7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3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4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44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7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7" dur="7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20" grpId="0" bldLvl="0" animBg="1"/>
          <p:bldP spid="48" grpId="0" bldLvl="0" animBg="1"/>
          <p:bldP spid="49" grpId="0" bldLvl="0" animBg="1"/>
          <p:bldP spid="50" grpId="0"/>
          <p:bldP spid="51" grpId="0"/>
          <p:bldP spid="52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7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7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3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4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44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7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7" dur="7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20" grpId="0" bldLvl="0" animBg="1"/>
          <p:bldP spid="48" grpId="0" bldLvl="0" animBg="1"/>
          <p:bldP spid="49" grpId="0" bldLvl="0" animBg="1"/>
          <p:bldP spid="50" grpId="0"/>
          <p:bldP spid="51" grpId="0"/>
          <p:bldP spid="52" grpId="0" bldLvl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70" y="5623237"/>
            <a:ext cx="12214557" cy="1317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 3"/>
          <p:cNvGrpSpPr/>
          <p:nvPr/>
        </p:nvGrpSpPr>
        <p:grpSpPr>
          <a:xfrm>
            <a:off x="217468" y="258094"/>
            <a:ext cx="11232410" cy="990770"/>
            <a:chOff x="217468" y="258094"/>
            <a:chExt cx="11232410" cy="990770"/>
          </a:xfrm>
        </p:grpSpPr>
        <p:sp>
          <p:nvSpPr>
            <p:cNvPr id="5" name="标题 1"/>
            <p:cNvSpPr txBox="1"/>
            <p:nvPr/>
          </p:nvSpPr>
          <p:spPr>
            <a:xfrm>
              <a:off x="873423" y="258094"/>
              <a:ext cx="3668395" cy="40957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spcBef>
                  <a:spcPct val="50000"/>
                </a:spcBef>
                <a:defRPr/>
              </a:pPr>
              <a:r>
                <a:rPr lang="en-US" altLang="zh-CN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2</a:t>
              </a:r>
              <a:r>
                <a:rPr lang="zh-CN" altLang="en-US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、会议</a:t>
              </a:r>
              <a:r>
                <a:rPr lang="zh-CN" altLang="en-US" sz="3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内容</a:t>
              </a:r>
              <a:endPara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17468" y="258094"/>
              <a:ext cx="717070" cy="717070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50199" y="516820"/>
              <a:ext cx="592558" cy="592558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52000">
                  <a:srgbClr val="D94B00"/>
                </a:gs>
                <a:gs pos="100000">
                  <a:srgbClr val="FFC000"/>
                </a:gs>
              </a:gsLst>
              <a:lin ang="16200000" scaled="1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gradFill>
                  <a:gsLst>
                    <a:gs pos="0">
                      <a:srgbClr val="66CCFF"/>
                    </a:gs>
                    <a:gs pos="52000">
                      <a:schemeClr val="bg1"/>
                    </a:gs>
                    <a:gs pos="100000">
                      <a:srgbClr val="0070C0"/>
                    </a:gs>
                  </a:gsLst>
                  <a:lin ang="0" scaled="1"/>
                </a:gradFill>
              </a:endParaRPr>
            </a:p>
          </p:txBody>
        </p:sp>
        <p:cxnSp>
          <p:nvCxnSpPr>
            <p:cNvPr id="8" name="直接连接符 34"/>
            <p:cNvCxnSpPr/>
            <p:nvPr/>
          </p:nvCxnSpPr>
          <p:spPr>
            <a:xfrm>
              <a:off x="1369337" y="849657"/>
              <a:ext cx="9315354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12826" y="258094"/>
              <a:ext cx="937052" cy="990770"/>
            </a:xfrm>
            <a:prstGeom prst="rect">
              <a:avLst/>
            </a:prstGeom>
          </p:spPr>
        </p:pic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4680" y="4886197"/>
            <a:ext cx="3196292" cy="2117236"/>
          </a:xfrm>
          <a:prstGeom prst="rect">
            <a:avLst/>
          </a:prstGeom>
        </p:spPr>
      </p:pic>
      <p:sp>
        <p:nvSpPr>
          <p:cNvPr id="53" name="五边形 52"/>
          <p:cNvSpPr/>
          <p:nvPr>
            <p:custDataLst>
              <p:tags r:id="rId4"/>
            </p:custDataLst>
          </p:nvPr>
        </p:nvSpPr>
        <p:spPr>
          <a:xfrm>
            <a:off x="0" y="1158240"/>
            <a:ext cx="2082165" cy="718820"/>
          </a:xfrm>
          <a:prstGeom prst="homePlate">
            <a:avLst/>
          </a:prstGeom>
          <a:gradFill flip="none" rotWithShape="1">
            <a:gsLst>
              <a:gs pos="0">
                <a:srgbClr val="C00000"/>
              </a:gs>
              <a:gs pos="52000">
                <a:srgbClr val="D94B00"/>
              </a:gs>
              <a:gs pos="100000">
                <a:srgbClr val="FFC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　四个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自信：</a:t>
            </a:r>
            <a:endParaRPr lang="zh-CN" altLang="en-US" sz="22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2" name="五边形 1"/>
          <p:cNvSpPr/>
          <p:nvPr>
            <p:custDataLst>
              <p:tags r:id="rId5"/>
            </p:custDataLst>
          </p:nvPr>
        </p:nvSpPr>
        <p:spPr>
          <a:xfrm>
            <a:off x="0" y="4421505"/>
            <a:ext cx="2082165" cy="718820"/>
          </a:xfrm>
          <a:prstGeom prst="homePlate">
            <a:avLst/>
          </a:prstGeom>
          <a:gradFill flip="none" rotWithShape="1">
            <a:gsLst>
              <a:gs pos="0">
                <a:srgbClr val="C00000"/>
              </a:gs>
              <a:gs pos="52000">
                <a:srgbClr val="D94B00"/>
              </a:gs>
              <a:gs pos="100000">
                <a:srgbClr val="FFC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　两个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维护：</a:t>
            </a:r>
            <a:endParaRPr lang="zh-CN" altLang="en-US" sz="22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10" name="椭圆 9"/>
          <p:cNvSpPr/>
          <p:nvPr>
            <p:custDataLst>
              <p:tags r:id="rId6"/>
            </p:custDataLst>
          </p:nvPr>
        </p:nvSpPr>
        <p:spPr>
          <a:xfrm>
            <a:off x="2415106" y="1325158"/>
            <a:ext cx="385010" cy="38501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Straight Connector 34"/>
          <p:cNvCxnSpPr/>
          <p:nvPr>
            <p:custDataLst>
              <p:tags r:id="rId7"/>
            </p:custDataLst>
          </p:nvPr>
        </p:nvCxnSpPr>
        <p:spPr>
          <a:xfrm>
            <a:off x="2944495" y="1533704"/>
            <a:ext cx="730040" cy="1"/>
          </a:xfrm>
          <a:prstGeom prst="line">
            <a:avLst/>
          </a:prstGeom>
          <a:solidFill>
            <a:srgbClr val="C00000"/>
          </a:solidFill>
          <a:ln w="1905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35"/>
          <p:cNvSpPr/>
          <p:nvPr>
            <p:custDataLst>
              <p:tags r:id="rId8"/>
            </p:custDataLst>
          </p:nvPr>
        </p:nvSpPr>
        <p:spPr>
          <a:xfrm>
            <a:off x="3722661" y="1442957"/>
            <a:ext cx="192723" cy="192723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/>
          </a:p>
        </p:txBody>
      </p:sp>
      <p:sp>
        <p:nvSpPr>
          <p:cNvPr id="3" name="椭圆 2"/>
          <p:cNvSpPr/>
          <p:nvPr>
            <p:custDataLst>
              <p:tags r:id="rId9"/>
            </p:custDataLst>
          </p:nvPr>
        </p:nvSpPr>
        <p:spPr>
          <a:xfrm>
            <a:off x="2415106" y="1943611"/>
            <a:ext cx="385010" cy="38501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Straight Connector 34"/>
          <p:cNvCxnSpPr/>
          <p:nvPr>
            <p:custDataLst>
              <p:tags r:id="rId10"/>
            </p:custDataLst>
          </p:nvPr>
        </p:nvCxnSpPr>
        <p:spPr>
          <a:xfrm>
            <a:off x="2944495" y="2152157"/>
            <a:ext cx="730040" cy="1"/>
          </a:xfrm>
          <a:prstGeom prst="line">
            <a:avLst/>
          </a:prstGeom>
          <a:solidFill>
            <a:srgbClr val="C00000"/>
          </a:solidFill>
          <a:ln w="1905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35"/>
          <p:cNvSpPr/>
          <p:nvPr>
            <p:custDataLst>
              <p:tags r:id="rId11"/>
            </p:custDataLst>
          </p:nvPr>
        </p:nvSpPr>
        <p:spPr>
          <a:xfrm>
            <a:off x="3722661" y="2061410"/>
            <a:ext cx="192723" cy="192723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/>
          </a:p>
        </p:txBody>
      </p:sp>
      <p:sp>
        <p:nvSpPr>
          <p:cNvPr id="22" name="椭圆 21"/>
          <p:cNvSpPr/>
          <p:nvPr>
            <p:custDataLst>
              <p:tags r:id="rId12"/>
            </p:custDataLst>
          </p:nvPr>
        </p:nvSpPr>
        <p:spPr>
          <a:xfrm>
            <a:off x="2415106" y="2532743"/>
            <a:ext cx="385010" cy="38501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3" name="Straight Connector 34"/>
          <p:cNvCxnSpPr/>
          <p:nvPr>
            <p:custDataLst>
              <p:tags r:id="rId13"/>
            </p:custDataLst>
          </p:nvPr>
        </p:nvCxnSpPr>
        <p:spPr>
          <a:xfrm>
            <a:off x="2944495" y="2741289"/>
            <a:ext cx="730040" cy="1"/>
          </a:xfrm>
          <a:prstGeom prst="line">
            <a:avLst/>
          </a:prstGeom>
          <a:solidFill>
            <a:srgbClr val="C00000"/>
          </a:solidFill>
          <a:ln w="1905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47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4110453" y="2550881"/>
            <a:ext cx="3534379" cy="397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000" dirty="0">
                <a:latin typeface="黑体" panose="02010609060101010101" pitchFamily="2" charset="-122"/>
                <a:ea typeface="黑体" panose="02010609060101010101" pitchFamily="2" charset="-122"/>
              </a:rPr>
              <a:t>中国特色社会主义制度自信</a:t>
            </a:r>
            <a:endParaRPr lang="zh-CN" altLang="en-US" sz="2000" dirty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25" name="Oval 35"/>
          <p:cNvSpPr/>
          <p:nvPr>
            <p:custDataLst>
              <p:tags r:id="rId15"/>
            </p:custDataLst>
          </p:nvPr>
        </p:nvSpPr>
        <p:spPr>
          <a:xfrm>
            <a:off x="3722661" y="2650542"/>
            <a:ext cx="192723" cy="192723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/>
          </a:p>
        </p:txBody>
      </p:sp>
      <p:sp>
        <p:nvSpPr>
          <p:cNvPr id="12" name="椭圆 11"/>
          <p:cNvSpPr/>
          <p:nvPr>
            <p:custDataLst>
              <p:tags r:id="rId16"/>
            </p:custDataLst>
          </p:nvPr>
        </p:nvSpPr>
        <p:spPr>
          <a:xfrm>
            <a:off x="2415741" y="3122117"/>
            <a:ext cx="385010" cy="38501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4" name="Straight Connector 34"/>
          <p:cNvCxnSpPr/>
          <p:nvPr>
            <p:custDataLst>
              <p:tags r:id="rId17"/>
            </p:custDataLst>
          </p:nvPr>
        </p:nvCxnSpPr>
        <p:spPr>
          <a:xfrm>
            <a:off x="2945130" y="3330663"/>
            <a:ext cx="730040" cy="1"/>
          </a:xfrm>
          <a:prstGeom prst="line">
            <a:avLst/>
          </a:prstGeom>
          <a:solidFill>
            <a:srgbClr val="C00000"/>
          </a:solidFill>
          <a:ln w="1905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47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4110453" y="3202402"/>
            <a:ext cx="3534379" cy="397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000" dirty="0">
                <a:latin typeface="黑体" panose="02010609060101010101" pitchFamily="2" charset="-122"/>
                <a:ea typeface="黑体" panose="02010609060101010101" pitchFamily="2" charset="-122"/>
              </a:rPr>
              <a:t>中国特色社会主义文化自信</a:t>
            </a:r>
            <a:endParaRPr lang="zh-CN" altLang="en-US" sz="2000" dirty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19" name="Oval 35"/>
          <p:cNvSpPr/>
          <p:nvPr>
            <p:custDataLst>
              <p:tags r:id="rId19"/>
            </p:custDataLst>
          </p:nvPr>
        </p:nvSpPr>
        <p:spPr>
          <a:xfrm>
            <a:off x="3723296" y="3239916"/>
            <a:ext cx="192723" cy="192723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/>
          </a:p>
        </p:txBody>
      </p:sp>
      <p:sp>
        <p:nvSpPr>
          <p:cNvPr id="21" name="矩形 47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4110453" y="1299931"/>
            <a:ext cx="3534379" cy="397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000" dirty="0">
                <a:latin typeface="黑体" panose="02010609060101010101" pitchFamily="2" charset="-122"/>
                <a:ea typeface="黑体" panose="02010609060101010101" pitchFamily="2" charset="-122"/>
              </a:rPr>
              <a:t>中国特色社会主义道路自信</a:t>
            </a:r>
            <a:endParaRPr lang="zh-CN" altLang="en-US" sz="2000" dirty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30" name="矩形 47"/>
          <p:cNvSpPr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4110453" y="1858096"/>
            <a:ext cx="3534379" cy="397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000" dirty="0">
                <a:latin typeface="黑体" panose="02010609060101010101" pitchFamily="2" charset="-122"/>
                <a:ea typeface="黑体" panose="02010609060101010101" pitchFamily="2" charset="-122"/>
              </a:rPr>
              <a:t>中国特色社会主义理论自信</a:t>
            </a:r>
            <a:endParaRPr lang="zh-CN" altLang="en-US" sz="2000" dirty="0"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649085" y="14370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grpSp>
        <p:nvGrpSpPr>
          <p:cNvPr id="34" name="组 12"/>
          <p:cNvGrpSpPr/>
          <p:nvPr/>
        </p:nvGrpSpPr>
        <p:grpSpPr>
          <a:xfrm>
            <a:off x="2415540" y="3971925"/>
            <a:ext cx="4916170" cy="833755"/>
            <a:chOff x="217468" y="1566728"/>
            <a:chExt cx="5999747" cy="1231200"/>
          </a:xfrm>
        </p:grpSpPr>
        <p:sp>
          <p:nvSpPr>
            <p:cNvPr id="36" name="Notched Right Arrow 20"/>
            <p:cNvSpPr/>
            <p:nvPr>
              <p:custDataLst>
                <p:tags r:id="rId22"/>
              </p:custDataLst>
            </p:nvPr>
          </p:nvSpPr>
          <p:spPr>
            <a:xfrm>
              <a:off x="217468" y="1566728"/>
              <a:ext cx="5999747" cy="1231200"/>
            </a:xfrm>
            <a:prstGeom prst="notchedRightArrow">
              <a:avLst>
                <a:gd name="adj1" fmla="val 100000"/>
                <a:gd name="adj2" fmla="val 46001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3555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endParaRPr>
            </a:p>
          </p:txBody>
        </p:sp>
        <p:sp>
          <p:nvSpPr>
            <p:cNvPr id="38" name="矩形 37"/>
            <p:cNvSpPr/>
            <p:nvPr>
              <p:custDataLst>
                <p:tags r:id="rId23"/>
              </p:custDataLst>
            </p:nvPr>
          </p:nvSpPr>
          <p:spPr>
            <a:xfrm>
              <a:off x="934538" y="1741329"/>
              <a:ext cx="4852838" cy="952703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r>
                <a:rPr lang="en-US" altLang="zh-CN" dirty="0">
                  <a:solidFill>
                    <a:schemeClr val="bg1"/>
                  </a:solidFill>
                  <a:latin typeface="微软雅黑 Light" panose="020B0502040204020203" charset="-122"/>
                  <a:ea typeface="微软雅黑 Light" panose="020B0502040204020203" charset="-122"/>
                  <a:cs typeface="微软雅黑 Light" panose="020B0502040204020203" charset="-122"/>
                </a:rPr>
                <a:t>指坚决维护习近平总书记党中央的核心、全党的核心地位</a:t>
              </a:r>
              <a:endParaRPr lang="en-US" altLang="zh-CN" dirty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endParaRPr>
            </a:p>
          </p:txBody>
        </p:sp>
      </p:grpSp>
      <p:grpSp>
        <p:nvGrpSpPr>
          <p:cNvPr id="39" name="组 13"/>
          <p:cNvGrpSpPr/>
          <p:nvPr/>
        </p:nvGrpSpPr>
        <p:grpSpPr>
          <a:xfrm>
            <a:off x="4460875" y="4996815"/>
            <a:ext cx="4916170" cy="789940"/>
            <a:chOff x="217468" y="1566728"/>
            <a:chExt cx="5999747" cy="1231200"/>
          </a:xfrm>
        </p:grpSpPr>
        <p:sp>
          <p:nvSpPr>
            <p:cNvPr id="40" name="Notched Right Arrow 20"/>
            <p:cNvSpPr/>
            <p:nvPr>
              <p:custDataLst>
                <p:tags r:id="rId24"/>
              </p:custDataLst>
            </p:nvPr>
          </p:nvSpPr>
          <p:spPr>
            <a:xfrm>
              <a:off x="217468" y="1566728"/>
              <a:ext cx="5999747" cy="1231200"/>
            </a:xfrm>
            <a:prstGeom prst="notchedRightArrow">
              <a:avLst>
                <a:gd name="adj1" fmla="val 100000"/>
                <a:gd name="adj2" fmla="val 46001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3555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endParaRPr>
            </a:p>
          </p:txBody>
        </p:sp>
        <p:sp>
          <p:nvSpPr>
            <p:cNvPr id="41" name="矩形 40"/>
            <p:cNvSpPr/>
            <p:nvPr>
              <p:custDataLst>
                <p:tags r:id="rId25"/>
              </p:custDataLst>
            </p:nvPr>
          </p:nvSpPr>
          <p:spPr>
            <a:xfrm>
              <a:off x="950581" y="1922618"/>
              <a:ext cx="4852838" cy="57403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r>
                <a:rPr lang="en-US" altLang="zh-CN" dirty="0">
                  <a:solidFill>
                    <a:schemeClr val="bg1"/>
                  </a:solidFill>
                  <a:latin typeface="微软雅黑 Light" panose="020B0502040204020203" charset="-122"/>
                  <a:ea typeface="微软雅黑 Light" panose="020B0502040204020203" charset="-122"/>
                  <a:cs typeface="微软雅黑 Light" panose="020B0502040204020203" charset="-122"/>
                </a:rPr>
                <a:t>坚决维护党中央权威和集中统一领导。</a:t>
              </a:r>
              <a:endParaRPr lang="en-US" altLang="zh-CN" dirty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endParaRPr>
            </a:p>
          </p:txBody>
        </p:sp>
      </p:grpSp>
      <p:pic>
        <p:nvPicPr>
          <p:cNvPr id="42" name="图片 41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/>
          <a:stretch>
            <a:fillRect/>
          </a:stretch>
        </p:blipFill>
        <p:spPr>
          <a:xfrm>
            <a:off x="7934960" y="1442720"/>
            <a:ext cx="3514725" cy="2428875"/>
          </a:xfrm>
          <a:prstGeom prst="rect">
            <a:avLst/>
          </a:prstGeom>
        </p:spPr>
      </p:pic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0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500"/>
                            </p:stCondLst>
                            <p:childTnLst>
                              <p:par>
                                <p:cTn id="6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3" grpId="0" bldLvl="0" animBg="1"/>
      <p:bldP spid="3" grpId="0" bldLvl="0" animBg="1"/>
      <p:bldP spid="20" grpId="0" bldLvl="0" animBg="1"/>
      <p:bldP spid="22" grpId="0" bldLvl="0" animBg="1"/>
      <p:bldP spid="24" grpId="0"/>
      <p:bldP spid="25" grpId="0" bldLvl="0" animBg="1"/>
      <p:bldP spid="12" grpId="0" bldLvl="0" animBg="1"/>
      <p:bldP spid="15" grpId="0"/>
      <p:bldP spid="19" grpId="0" bldLvl="0" animBg="1"/>
      <p:bldP spid="21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217468" y="258094"/>
            <a:ext cx="7565390" cy="851284"/>
            <a:chOff x="217468" y="258094"/>
            <a:chExt cx="7565390" cy="851284"/>
          </a:xfrm>
        </p:grpSpPr>
        <p:sp>
          <p:nvSpPr>
            <p:cNvPr id="5" name="标题 1"/>
            <p:cNvSpPr txBox="1"/>
            <p:nvPr/>
          </p:nvSpPr>
          <p:spPr>
            <a:xfrm>
              <a:off x="1438573" y="499394"/>
              <a:ext cx="6344285" cy="47688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spcBef>
                  <a:spcPct val="50000"/>
                </a:spcBef>
                <a:defRPr/>
              </a:pP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华侨，归侨，侨眷，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黑体" panose="02010609060101010101" pitchFamily="2" charset="-122"/>
                  <a:ea typeface="黑体" panose="02010609060101010101" pitchFamily="2" charset="-122"/>
                </a:rPr>
                <a:t>外籍华人？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2" charset="-122"/>
                <a:ea typeface="黑体" panose="02010609060101010101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17468" y="258094"/>
              <a:ext cx="717070" cy="717070"/>
            </a:xfrm>
            <a:prstGeom prst="rect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50199" y="516820"/>
              <a:ext cx="592558" cy="592558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52000">
                  <a:srgbClr val="D94B00"/>
                </a:gs>
                <a:gs pos="100000">
                  <a:srgbClr val="FFC000"/>
                </a:gs>
              </a:gsLst>
              <a:lin ang="16200000" scaled="1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gradFill>
                  <a:gsLst>
                    <a:gs pos="0">
                      <a:srgbClr val="66CCFF"/>
                    </a:gs>
                    <a:gs pos="52000">
                      <a:schemeClr val="bg1"/>
                    </a:gs>
                    <a:gs pos="100000">
                      <a:srgbClr val="0070C0"/>
                    </a:gs>
                  </a:gsLst>
                  <a:lin ang="0" scaled="1"/>
                </a:gradFill>
              </a:endParaRPr>
            </a:p>
          </p:txBody>
        </p:sp>
      </p:grp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70" y="5603359"/>
            <a:ext cx="12214557" cy="1317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113" y="4032270"/>
            <a:ext cx="4004674" cy="2652712"/>
          </a:xfrm>
          <a:prstGeom prst="rect">
            <a:avLst/>
          </a:prstGeom>
        </p:spPr>
      </p:pic>
      <p:sp>
        <p:nvSpPr>
          <p:cNvPr id="3" name="Rectangle 25"/>
          <p:cNvSpPr/>
          <p:nvPr>
            <p:custDataLst>
              <p:tags r:id="rId3"/>
            </p:custDataLst>
          </p:nvPr>
        </p:nvSpPr>
        <p:spPr>
          <a:xfrm>
            <a:off x="782773" y="1264748"/>
            <a:ext cx="5043901" cy="22712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Rectangle 26"/>
          <p:cNvSpPr/>
          <p:nvPr>
            <p:custDataLst>
              <p:tags r:id="rId4"/>
            </p:custDataLst>
          </p:nvPr>
        </p:nvSpPr>
        <p:spPr>
          <a:xfrm>
            <a:off x="5899156" y="1264748"/>
            <a:ext cx="5041149" cy="2271263"/>
          </a:xfrm>
          <a:prstGeom prst="rect">
            <a:avLst/>
          </a:prstGeom>
          <a:solidFill>
            <a:srgbClr val="DB5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 27"/>
          <p:cNvSpPr/>
          <p:nvPr>
            <p:custDataLst>
              <p:tags r:id="rId5"/>
            </p:custDataLst>
          </p:nvPr>
        </p:nvSpPr>
        <p:spPr>
          <a:xfrm>
            <a:off x="810193" y="3595089"/>
            <a:ext cx="5016481" cy="2091682"/>
          </a:xfrm>
          <a:prstGeom prst="rect">
            <a:avLst/>
          </a:prstGeom>
          <a:solidFill>
            <a:srgbClr val="DB5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 28"/>
          <p:cNvSpPr/>
          <p:nvPr>
            <p:custDataLst>
              <p:tags r:id="rId6"/>
            </p:custDataLst>
          </p:nvPr>
        </p:nvSpPr>
        <p:spPr>
          <a:xfrm>
            <a:off x="5930272" y="3617314"/>
            <a:ext cx="5041148" cy="20916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Rectangle 32"/>
          <p:cNvSpPr/>
          <p:nvPr>
            <p:custDataLst>
              <p:tags r:id="rId7"/>
            </p:custDataLst>
          </p:nvPr>
        </p:nvSpPr>
        <p:spPr>
          <a:xfrm>
            <a:off x="810193" y="5137768"/>
            <a:ext cx="655246" cy="5715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</a:rPr>
              <a:t>03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7" name="Rectangle 29"/>
          <p:cNvSpPr/>
          <p:nvPr>
            <p:custDataLst>
              <p:tags r:id="rId8"/>
            </p:custDataLst>
          </p:nvPr>
        </p:nvSpPr>
        <p:spPr>
          <a:xfrm>
            <a:off x="782773" y="1282756"/>
            <a:ext cx="655246" cy="571500"/>
          </a:xfrm>
          <a:prstGeom prst="rect">
            <a:avLst/>
          </a:prstGeom>
          <a:solidFill>
            <a:srgbClr val="DB5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</a:rPr>
              <a:t>01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8" name="Rectangle 31"/>
          <p:cNvSpPr/>
          <p:nvPr>
            <p:custDataLst>
              <p:tags r:id="rId9"/>
            </p:custDataLst>
          </p:nvPr>
        </p:nvSpPr>
        <p:spPr>
          <a:xfrm>
            <a:off x="10296174" y="5115270"/>
            <a:ext cx="655200" cy="571500"/>
          </a:xfrm>
          <a:prstGeom prst="rect">
            <a:avLst/>
          </a:prstGeom>
          <a:solidFill>
            <a:srgbClr val="DB5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</a:rPr>
              <a:t>04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9" name="Rectangle 30"/>
          <p:cNvSpPr/>
          <p:nvPr>
            <p:custDataLst>
              <p:tags r:id="rId10"/>
            </p:custDataLst>
          </p:nvPr>
        </p:nvSpPr>
        <p:spPr>
          <a:xfrm>
            <a:off x="10316052" y="1271454"/>
            <a:ext cx="655200" cy="5715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</a:rPr>
              <a:t>02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矩形 39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1452880" y="1721485"/>
            <a:ext cx="2844800" cy="162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p>
            <a:pPr>
              <a:spcAft>
                <a:spcPts val="180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华侨：有中国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国籍，公民虽未取得住在国久居留权，但已取得住在国连续5年以上合法居留资格</a:t>
            </a:r>
            <a:endParaRPr lang="zh-CN" altLang="en-US" sz="20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41" name="矩形 40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1400810" y="3825240"/>
            <a:ext cx="2639695" cy="1271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noAutofit/>
          </a:bodyPr>
          <a:p>
            <a:pPr>
              <a:spcAft>
                <a:spcPts val="180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侨眷：侨眷是指华侨、归侨在国内的眷属。</a:t>
            </a:r>
            <a:endParaRPr lang="zh-CN" altLang="en-US" sz="20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42" name="矩形 41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7730490" y="1721485"/>
            <a:ext cx="2730500" cy="1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p>
            <a:pPr>
              <a:lnSpc>
                <a:spcPct val="114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归侨：指回国定居的华侨、简称归侨。来华定居的外籍华人，在恢复中国国籍后，也称归侨</a:t>
            </a:r>
            <a:endParaRPr lang="zh-CN" altLang="en-US" sz="20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pic>
        <p:nvPicPr>
          <p:cNvPr id="44" name="Picture 5" descr="C:/Users/yhl/Desktop/Snipaste_2023-10-29_14-14-00.pngSnipaste_2023-10-29_14-14-00"/>
          <p:cNvPicPr>
            <a:picLocks noChangeAspect="1" noChangeArrowheads="1"/>
          </p:cNvPicPr>
          <p:nvPr>
            <p:custDataLst>
              <p:tags r:id="rId14"/>
            </p:custDataLst>
          </p:nvPr>
        </p:nvPicPr>
        <p:blipFill>
          <a:blip r:embed="rId15"/>
          <a:srcRect l="1757" r="2578" b="2765"/>
          <a:stretch>
            <a:fillRect/>
          </a:stretch>
        </p:blipFill>
        <p:spPr bwMode="auto">
          <a:xfrm>
            <a:off x="4297680" y="2446020"/>
            <a:ext cx="3403600" cy="2165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矩形 44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7730490" y="3894455"/>
            <a:ext cx="2730500" cy="1492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p>
            <a:pPr>
              <a:lnSpc>
                <a:spcPct val="114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外籍华人：指已加入外国国籍的原中国公民及其外国籍后裔；中国公民的外国籍后裔。</a:t>
            </a:r>
            <a:endParaRPr lang="zh-CN" altLang="en-US" sz="2000" dirty="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25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38" grpId="0" bldLvl="0" animBg="1"/>
      <p:bldP spid="39" grpId="0" bldLvl="0" animBg="1"/>
      <p:bldP spid="40" grpId="0"/>
      <p:bldP spid="41" grpId="0"/>
      <p:bldP spid="42" grpId="0"/>
      <p:bldP spid="45" grpId="0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commondata" val="eyJoZGlkIjoiYzNlZjAzZjhlNTE3NmE2YmU5ZWY2OGFlOTU0ZTYyMTcifQ==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2086</Words>
  <Application>WPS 演示</Application>
  <PresentationFormat>宽屏</PresentationFormat>
  <Paragraphs>182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8" baseType="lpstr">
      <vt:lpstr>Arial</vt:lpstr>
      <vt:lpstr>宋体</vt:lpstr>
      <vt:lpstr>Wingdings</vt:lpstr>
      <vt:lpstr>Arial</vt:lpstr>
      <vt:lpstr>华文行楷</vt:lpstr>
      <vt:lpstr>微软雅黑</vt:lpstr>
      <vt:lpstr>黑体</vt:lpstr>
      <vt:lpstr>Calibri</vt:lpstr>
      <vt:lpstr>微软雅黑 Light</vt:lpstr>
      <vt:lpstr>Arial Unicode MS</vt:lpstr>
      <vt:lpstr>等线 Light</vt:lpstr>
      <vt:lpstr>等线</vt:lpstr>
      <vt:lpstr>Impact</vt:lpstr>
      <vt:lpstr>Malgun Gothic</vt:lpstr>
      <vt:lpstr>思源宋体 CN</vt:lpstr>
      <vt:lpstr>华文中宋</vt:lpstr>
      <vt:lpstr>仿宋</vt:lpstr>
      <vt:lpstr>华文楷体</vt:lpstr>
      <vt:lpstr>华文隶书</vt:lpstr>
      <vt:lpstr>Times New Roman</vt:lpstr>
      <vt:lpstr>华光行楷_CNKI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无心</cp:lastModifiedBy>
  <cp:revision>68</cp:revision>
  <dcterms:created xsi:type="dcterms:W3CDTF">2018-07-12T23:31:00Z</dcterms:created>
  <dcterms:modified xsi:type="dcterms:W3CDTF">2023-10-29T07:49:54Z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A7E06188E28347CCBBA834D587548C3D_13</vt:lpwstr>
  </property>
  <property fmtid="{D5CDD505-2E9C-101B-9397-08002B2CF9AE}" pid="3" name="KSOProductBuildVer">
    <vt:lpwstr>2052-12.1.0.15712</vt:lpwstr>
  </property>
</Properties>
</file>

<file path=docProps/thumbnail.jpeg>
</file>